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59" r:id="rId3"/>
    <p:sldId id="261" r:id="rId4"/>
    <p:sldId id="258" r:id="rId5"/>
    <p:sldId id="295" r:id="rId6"/>
    <p:sldId id="257" r:id="rId7"/>
    <p:sldId id="311" r:id="rId8"/>
    <p:sldId id="263" r:id="rId9"/>
    <p:sldId id="262" r:id="rId10"/>
    <p:sldId id="264" r:id="rId11"/>
    <p:sldId id="297" r:id="rId12"/>
    <p:sldId id="296" r:id="rId13"/>
    <p:sldId id="298" r:id="rId14"/>
    <p:sldId id="299" r:id="rId15"/>
    <p:sldId id="300" r:id="rId16"/>
    <p:sldId id="301" r:id="rId17"/>
    <p:sldId id="302" r:id="rId18"/>
    <p:sldId id="303" r:id="rId19"/>
    <p:sldId id="304" r:id="rId20"/>
    <p:sldId id="305" r:id="rId21"/>
    <p:sldId id="307" r:id="rId22"/>
    <p:sldId id="306" r:id="rId23"/>
    <p:sldId id="308" r:id="rId24"/>
    <p:sldId id="267" r:id="rId25"/>
    <p:sldId id="310" r:id="rId26"/>
    <p:sldId id="281" r:id="rId27"/>
    <p:sldId id="309" r:id="rId28"/>
    <p:sldId id="278" r:id="rId29"/>
  </p:sldIdLst>
  <p:sldSz cx="9144000" cy="5143500" type="screen16x9"/>
  <p:notesSz cx="6858000" cy="9144000"/>
  <p:embeddedFontLst>
    <p:embeddedFont>
      <p:font typeface="Roboto Slab" panose="020B0604020202020204" charset="0"/>
      <p:regular r:id="rId31"/>
      <p:bold r:id="rId32"/>
    </p:embeddedFont>
    <p:embeddedFont>
      <p:font typeface="Wingdings 3" panose="05040102010807070707" pitchFamily="18" charset="2"/>
      <p:regular r:id="rId33"/>
    </p:embeddedFont>
    <p:embeddedFont>
      <p:font typeface="Segoe UI" panose="020B0502040204020203"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hiv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E3C9FA-EBAD-4885-90D2-0F3138BC2D0D}">
  <a:tblStyle styleId="{2EE3C9FA-EBAD-4885-90D2-0F3138BC2D0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9DB0D9-0BB1-4054-9C9A-B231B8B04CD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84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18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03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ad37fb25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ad37fb25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ad37fb25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ad37fb25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2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cc2fa658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cc2fa658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974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34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8"/>
          <p:cNvSpPr txBox="1">
            <a:spLocks noGrp="1"/>
          </p:cNvSpPr>
          <p:nvPr>
            <p:ph type="body" idx="1"/>
          </p:nvPr>
        </p:nvSpPr>
        <p:spPr>
          <a:xfrm>
            <a:off x="4572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8"/>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4" name="Google Shape;94;p8"/>
          <p:cNvSpPr txBox="1">
            <a:spLocks noGrp="1"/>
          </p:cNvSpPr>
          <p:nvPr>
            <p:ph type="body" idx="3"/>
          </p:nvPr>
        </p:nvSpPr>
        <p:spPr>
          <a:xfrm>
            <a:off x="61233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5" name="Google Shape;95;p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5" name="Google Shape;105;p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1pPr>
            <a:lvl2pPr lvl="1">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2pPr>
            <a:lvl3pPr lvl="2">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3pPr>
            <a:lvl4pPr lvl="3">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4pPr>
            <a:lvl5pPr lvl="4">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5pPr>
            <a:lvl6pPr lvl="5">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6pPr>
            <a:lvl7pPr lvl="6">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7pPr>
            <a:lvl8pPr lvl="7">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8pPr>
            <a:lvl9pPr lvl="8">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Chivo"/>
              <a:buChar char="▰"/>
              <a:defRPr sz="2400">
                <a:solidFill>
                  <a:schemeClr val="dk1"/>
                </a:solidFill>
                <a:latin typeface="Chivo"/>
                <a:ea typeface="Chivo"/>
                <a:cs typeface="Chivo"/>
                <a:sym typeface="Chivo"/>
              </a:defRPr>
            </a:lvl1pPr>
            <a:lvl2pPr marL="914400" lvl="1"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2pPr>
            <a:lvl3pPr marL="1371600" lvl="2"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3pPr>
            <a:lvl4pPr marL="1828800" lvl="3"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4pPr>
            <a:lvl5pPr marL="2286000" lvl="4"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5pPr>
            <a:lvl6pPr marL="2743200" lvl="5"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6pPr>
            <a:lvl7pPr marL="3200400" lvl="6"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7pPr>
            <a:lvl8pPr marL="3657600" lvl="7"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8pPr>
            <a:lvl9pPr marL="4114800" lvl="8"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a:buNone/>
              <a:defRPr sz="1200">
                <a:solidFill>
                  <a:schemeClr val="accent5"/>
                </a:solidFill>
                <a:latin typeface="Chivo"/>
                <a:ea typeface="Chivo"/>
                <a:cs typeface="Chivo"/>
                <a:sym typeface="Chivo"/>
              </a:defRPr>
            </a:lvl1pPr>
            <a:lvl2pPr lvl="1">
              <a:buNone/>
              <a:defRPr sz="1200">
                <a:solidFill>
                  <a:schemeClr val="accent5"/>
                </a:solidFill>
                <a:latin typeface="Chivo"/>
                <a:ea typeface="Chivo"/>
                <a:cs typeface="Chivo"/>
                <a:sym typeface="Chivo"/>
              </a:defRPr>
            </a:lvl2pPr>
            <a:lvl3pPr lvl="2">
              <a:buNone/>
              <a:defRPr sz="1200">
                <a:solidFill>
                  <a:schemeClr val="accent5"/>
                </a:solidFill>
                <a:latin typeface="Chivo"/>
                <a:ea typeface="Chivo"/>
                <a:cs typeface="Chivo"/>
                <a:sym typeface="Chivo"/>
              </a:defRPr>
            </a:lvl3pPr>
            <a:lvl4pPr lvl="3">
              <a:buNone/>
              <a:defRPr sz="1200">
                <a:solidFill>
                  <a:schemeClr val="accent5"/>
                </a:solidFill>
                <a:latin typeface="Chivo"/>
                <a:ea typeface="Chivo"/>
                <a:cs typeface="Chivo"/>
                <a:sym typeface="Chivo"/>
              </a:defRPr>
            </a:lvl4pPr>
            <a:lvl5pPr lvl="4">
              <a:buNone/>
              <a:defRPr sz="1200">
                <a:solidFill>
                  <a:schemeClr val="accent5"/>
                </a:solidFill>
                <a:latin typeface="Chivo"/>
                <a:ea typeface="Chivo"/>
                <a:cs typeface="Chivo"/>
                <a:sym typeface="Chivo"/>
              </a:defRPr>
            </a:lvl5pPr>
            <a:lvl6pPr lvl="5">
              <a:buNone/>
              <a:defRPr sz="1200">
                <a:solidFill>
                  <a:schemeClr val="accent5"/>
                </a:solidFill>
                <a:latin typeface="Chivo"/>
                <a:ea typeface="Chivo"/>
                <a:cs typeface="Chivo"/>
                <a:sym typeface="Chivo"/>
              </a:defRPr>
            </a:lvl6pPr>
            <a:lvl7pPr lvl="6">
              <a:buNone/>
              <a:defRPr sz="1200">
                <a:solidFill>
                  <a:schemeClr val="accent5"/>
                </a:solidFill>
                <a:latin typeface="Chivo"/>
                <a:ea typeface="Chivo"/>
                <a:cs typeface="Chivo"/>
                <a:sym typeface="Chivo"/>
              </a:defRPr>
            </a:lvl7pPr>
            <a:lvl8pPr lvl="7">
              <a:buNone/>
              <a:defRPr sz="1200">
                <a:solidFill>
                  <a:schemeClr val="accent5"/>
                </a:solidFill>
                <a:latin typeface="Chivo"/>
                <a:ea typeface="Chivo"/>
                <a:cs typeface="Chivo"/>
                <a:sym typeface="Chivo"/>
              </a:defRPr>
            </a:lvl8pPr>
            <a:lvl9pPr lvl="8">
              <a:buNone/>
              <a:defRPr sz="1200">
                <a:solidFill>
                  <a:schemeClr val="accent5"/>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SIM_card" TargetMode="External"/><Relationship Id="rId2" Type="http://schemas.openxmlformats.org/officeDocument/2006/relationships/hyperlink" Target="https://en.wikipedia.org/wiki/GSM" TargetMode="External"/><Relationship Id="rId1" Type="http://schemas.openxmlformats.org/officeDocument/2006/relationships/slideLayout" Target="../slideLayouts/slideLayout7.xml"/><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reate.arduino.cc/projecthub/24Ishan/fire-sensor-4ad4d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makeuseof.com/tag/getting-started-with-arduino-a-beginners-guide/" TargetMode="External"/><Relationship Id="rId5" Type="http://schemas.openxmlformats.org/officeDocument/2006/relationships/hyperlink" Target="https://www.youtube.com/watch?v=_RpSaj9j-GY" TargetMode="External"/><Relationship Id="rId4" Type="http://schemas.openxmlformats.org/officeDocument/2006/relationships/hyperlink" Target="https://create.arduino.cc/projecthub/NewMC/water-level-monitor-b42be9?ref=search&amp;ref_id=water%20sensor&amp;offset=2"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36482" y="179165"/>
            <a:ext cx="8182303" cy="3182100"/>
          </a:xfrm>
          <a:prstGeom prst="rect">
            <a:avLst/>
          </a:prstGeom>
        </p:spPr>
        <p:txBody>
          <a:bodyPr spcFirstLastPara="1" wrap="square" lIns="0" tIns="0" rIns="0" bIns="0" anchor="t" anchorCtr="0">
            <a:noAutofit/>
          </a:bodyPr>
          <a:lstStyle/>
          <a:p>
            <a:pPr lvl="0"/>
            <a:r>
              <a:rPr lang="en-US" sz="2800" u="sng" dirty="0">
                <a:solidFill>
                  <a:schemeClr val="tx1"/>
                </a:solidFill>
                <a:latin typeface="Times New Roman" panose="02020603050405020304" pitchFamily="18" charset="0"/>
                <a:cs typeface="Times New Roman" panose="02020603050405020304" pitchFamily="18" charset="0"/>
              </a:rPr>
              <a:t>PROJECT TITLE:</a:t>
            </a:r>
            <a:r>
              <a:rPr lang="en-US" sz="2800" dirty="0">
                <a:solidFill>
                  <a:schemeClr val="tx1"/>
                </a:solidFill>
                <a:latin typeface="Times New Roman" panose="02020603050405020304" pitchFamily="18" charset="0"/>
                <a:cs typeface="Times New Roman" panose="02020603050405020304" pitchFamily="18" charset="0"/>
              </a:rPr>
              <a:t>   SMART BLIND STICK</a:t>
            </a:r>
            <a:br>
              <a:rPr lang="en-US" sz="2800" dirty="0">
                <a:solidFill>
                  <a:schemeClr val="tx1"/>
                </a:solidFill>
                <a:latin typeface="Times New Roman" panose="02020603050405020304" pitchFamily="18" charset="0"/>
                <a:cs typeface="Times New Roman" panose="02020603050405020304" pitchFamily="18" charset="0"/>
              </a:rPr>
            </a:br>
            <a:r>
              <a:rPr lang="en-US" sz="2800" u="sng" dirty="0">
                <a:solidFill>
                  <a:schemeClr val="tx1"/>
                </a:solidFill>
                <a:latin typeface="Times New Roman" panose="02020603050405020304" pitchFamily="18" charset="0"/>
                <a:cs typeface="Times New Roman" panose="02020603050405020304" pitchFamily="18" charset="0"/>
              </a:rPr>
              <a:t>COURSE NO:</a:t>
            </a:r>
            <a:r>
              <a:rPr lang="en-US" sz="2800" dirty="0">
                <a:solidFill>
                  <a:schemeClr val="tx1"/>
                </a:solidFill>
                <a:latin typeface="Times New Roman" panose="02020603050405020304" pitchFamily="18" charset="0"/>
                <a:cs typeface="Times New Roman" panose="02020603050405020304" pitchFamily="18" charset="0"/>
              </a:rPr>
              <a:t> CSE 3104</a:t>
            </a:r>
            <a:br>
              <a:rPr lang="en-US" sz="2800" dirty="0">
                <a:solidFill>
                  <a:schemeClr val="tx1"/>
                </a:solidFill>
                <a:latin typeface="Times New Roman" panose="02020603050405020304" pitchFamily="18" charset="0"/>
                <a:cs typeface="Times New Roman" panose="02020603050405020304" pitchFamily="18" charset="0"/>
              </a:rPr>
            </a:br>
            <a:r>
              <a:rPr lang="en-US" sz="2800" u="sng" dirty="0">
                <a:solidFill>
                  <a:schemeClr val="tx1"/>
                </a:solidFill>
                <a:latin typeface="Times New Roman" panose="02020603050405020304" pitchFamily="18" charset="0"/>
                <a:cs typeface="Times New Roman" panose="02020603050405020304" pitchFamily="18" charset="0"/>
              </a:rPr>
              <a:t>COURSE TITLE: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PERIPHERALS </a:t>
            </a:r>
            <a:r>
              <a:rPr lang="en-US" sz="2800" dirty="0">
                <a:solidFill>
                  <a:schemeClr val="tx1"/>
                </a:solidFill>
                <a:latin typeface="Times New Roman" panose="02020603050405020304" pitchFamily="18" charset="0"/>
                <a:cs typeface="Times New Roman" panose="02020603050405020304" pitchFamily="18" charset="0"/>
              </a:rPr>
              <a:t>AND INTERFACING LABORATORY</a:t>
            </a:r>
            <a:endParaRPr sz="2800" dirty="0"/>
          </a:p>
        </p:txBody>
      </p:sp>
      <p:sp>
        <p:nvSpPr>
          <p:cNvPr id="3" name="Title 3">
            <a:extLst>
              <a:ext uri="{FF2B5EF4-FFF2-40B4-BE49-F238E27FC236}">
                <a16:creationId xmlns:a16="http://schemas.microsoft.com/office/drawing/2014/main" id="{08347D8D-E852-43D5-858E-2D01BE57FA93}"/>
              </a:ext>
            </a:extLst>
          </p:cNvPr>
          <p:cNvSpPr txBox="1">
            <a:spLocks/>
          </p:cNvSpPr>
          <p:nvPr/>
        </p:nvSpPr>
        <p:spPr>
          <a:xfrm>
            <a:off x="236482" y="1933905"/>
            <a:ext cx="5213131" cy="2196662"/>
          </a:xfrm>
          <a:prstGeom prst="rect">
            <a:avLst/>
          </a:prstGeom>
        </p:spPr>
        <p:txBody>
          <a:bodyPr vert="horz" lIns="91440" tIns="45720" rIns="91440" bIns="4572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en-US" b="1" u="sng" dirty="0">
                <a:solidFill>
                  <a:schemeClr val="tx1"/>
                </a:solidFill>
                <a:latin typeface="Times New Roman" panose="02020603050405020304" pitchFamily="18" charset="0"/>
                <a:cs typeface="Times New Roman" panose="02020603050405020304" pitchFamily="18" charset="0"/>
              </a:rPr>
              <a:t>Submitted </a:t>
            </a:r>
            <a:r>
              <a:rPr lang="en-US" b="1" u="sng" dirty="0" smtClean="0">
                <a:solidFill>
                  <a:schemeClr val="tx1"/>
                </a:solidFill>
                <a:latin typeface="Times New Roman" panose="02020603050405020304" pitchFamily="18" charset="0"/>
                <a:cs typeface="Times New Roman" panose="02020603050405020304" pitchFamily="18" charset="0"/>
              </a:rPr>
              <a:t>To:</a:t>
            </a:r>
            <a:endParaRPr lang="en-US" b="1" u="sng" dirty="0">
              <a:solidFill>
                <a:schemeClr val="tx1"/>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Mohammad </a:t>
            </a:r>
            <a:r>
              <a:rPr lang="en-US" dirty="0" err="1">
                <a:solidFill>
                  <a:schemeClr val="tx1"/>
                </a:solidFill>
                <a:latin typeface="Times New Roman" panose="02020603050405020304" pitchFamily="18" charset="0"/>
                <a:cs typeface="Times New Roman" panose="02020603050405020304" pitchFamily="18" charset="0"/>
              </a:rPr>
              <a:t>Insanur</a:t>
            </a:r>
            <a:r>
              <a:rPr lang="en-US" dirty="0">
                <a:solidFill>
                  <a:schemeClr val="tx1"/>
                </a:solidFill>
                <a:latin typeface="Times New Roman" panose="02020603050405020304" pitchFamily="18" charset="0"/>
                <a:cs typeface="Times New Roman" panose="02020603050405020304" pitchFamily="18" charset="0"/>
              </a:rPr>
              <a:t> Rahman </a:t>
            </a:r>
            <a:r>
              <a:rPr lang="en-US" dirty="0" err="1">
                <a:solidFill>
                  <a:schemeClr val="tx1"/>
                </a:solidFill>
                <a:latin typeface="Times New Roman" panose="02020603050405020304" pitchFamily="18" charset="0"/>
                <a:cs typeface="Times New Roman" panose="02020603050405020304" pitchFamily="18" charset="0"/>
              </a:rPr>
              <a:t>Shuvo</a:t>
            </a:r>
            <a:r>
              <a:rPr lang="en-US" dirty="0">
                <a:solidFill>
                  <a:schemeClr val="tx1"/>
                </a:solidFill>
                <a:latin typeface="Times New Roman" panose="02020603050405020304" pitchFamily="18" charset="0"/>
                <a:cs typeface="Times New Roman" panose="02020603050405020304" pitchFamily="18" charset="0"/>
              </a:rPr>
              <a:t> </a:t>
            </a:r>
          </a:p>
          <a:p>
            <a:pPr>
              <a:lnSpc>
                <a:spcPct val="150000"/>
              </a:lnSpc>
            </a:pPr>
            <a:r>
              <a:rPr lang="en-US" dirty="0">
                <a:solidFill>
                  <a:schemeClr val="tx1"/>
                </a:solidFill>
                <a:latin typeface="Arial" panose="020B0604020202020204" pitchFamily="34" charset="0"/>
              </a:rPr>
              <a:t>Assistant Professor</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2</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Md. </a:t>
            </a:r>
            <a:r>
              <a:rPr lang="en-US" dirty="0" err="1">
                <a:solidFill>
                  <a:schemeClr val="tx1"/>
                </a:solidFill>
                <a:latin typeface="Times New Roman" panose="02020603050405020304" pitchFamily="18" charset="0"/>
                <a:cs typeface="Times New Roman" panose="02020603050405020304" pitchFamily="18" charset="0"/>
              </a:rPr>
              <a:t>Motaleb</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Hossen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Manik</a:t>
            </a:r>
            <a:endParaRPr lang="en-US"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dirty="0" smtClean="0">
                <a:solidFill>
                  <a:schemeClr val="tx1"/>
                </a:solidFill>
                <a:latin typeface="Arial" panose="020B0604020202020204" pitchFamily="34" charset="0"/>
                <a:cs typeface="Arial" panose="020B0604020202020204" pitchFamily="34" charset="0"/>
              </a:rPr>
              <a:t>Lecturer</a:t>
            </a:r>
            <a:endParaRPr lang="en-US" dirty="0">
              <a:solidFill>
                <a:schemeClr val="tx1"/>
              </a:solidFill>
              <a:latin typeface="Arial" panose="020B0604020202020204" pitchFamily="34" charset="0"/>
              <a:cs typeface="Arial" panose="020B0604020202020204" pitchFamily="34" charset="0"/>
            </a:endParaRPr>
          </a:p>
          <a:p>
            <a:pPr>
              <a:lnSpc>
                <a:spcPct val="150000"/>
              </a:lnSpc>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08347D8D-E852-43D5-858E-2D01BE57FA93}"/>
              </a:ext>
            </a:extLst>
          </p:cNvPr>
          <p:cNvSpPr txBox="1">
            <a:spLocks/>
          </p:cNvSpPr>
          <p:nvPr/>
        </p:nvSpPr>
        <p:spPr>
          <a:xfrm>
            <a:off x="4487955" y="1933905"/>
            <a:ext cx="6555376" cy="3119871"/>
          </a:xfrm>
          <a:prstGeom prst="rect">
            <a:avLst/>
          </a:prstGeom>
        </p:spPr>
        <p:txBody>
          <a:bodyPr vert="horz" lIns="91440" tIns="45720" rIns="91440" bIns="45720" rtlCol="0" anchor="t" anchorCtr="0">
            <a:no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a:lnSpc>
                <a:spcPts val="3000"/>
              </a:lnSpc>
            </a:pPr>
            <a:r>
              <a:rPr lang="en-US" sz="1800" b="1" u="sng" dirty="0">
                <a:solidFill>
                  <a:schemeClr val="tx1"/>
                </a:solidFill>
                <a:latin typeface="Times New Roman" panose="02020603050405020304" pitchFamily="18" charset="0"/>
                <a:cs typeface="Times New Roman" panose="02020603050405020304" pitchFamily="18" charset="0"/>
              </a:rPr>
              <a:t>Submitted by:</a:t>
            </a:r>
          </a:p>
          <a:p>
            <a:pPr marL="457200" indent="-457200">
              <a:lnSpc>
                <a:spcPct val="150000"/>
              </a:lnSpc>
              <a:buFont typeface="+mj-lt"/>
              <a:buAutoNum type="arabicPeriod"/>
            </a:pPr>
            <a:r>
              <a:rPr lang="en-US" sz="1800" dirty="0" err="1">
                <a:solidFill>
                  <a:schemeClr val="tx1"/>
                </a:solidFill>
                <a:latin typeface="Times New Roman" panose="02020603050405020304" pitchFamily="18" charset="0"/>
                <a:cs typeface="Times New Roman" panose="02020603050405020304" pitchFamily="18" charset="0"/>
              </a:rPr>
              <a:t>Subah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Nawar</a:t>
            </a:r>
            <a:r>
              <a:rPr lang="en-US" sz="1800" dirty="0">
                <a:solidFill>
                  <a:schemeClr val="tx1"/>
                </a:solidFill>
                <a:latin typeface="Times New Roman" panose="02020603050405020304" pitchFamily="18" charset="0"/>
                <a:cs typeface="Times New Roman" panose="02020603050405020304" pitchFamily="18" charset="0"/>
              </a:rPr>
              <a:t> </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     Roll no: 1807006</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2. </a:t>
            </a:r>
            <a:r>
              <a:rPr lang="en-US" sz="1800" dirty="0" smtClean="0">
                <a:solidFill>
                  <a:schemeClr val="tx1"/>
                </a:solidFill>
                <a:latin typeface="Times New Roman" panose="02020603050405020304" pitchFamily="18" charset="0"/>
                <a:cs typeface="Times New Roman" panose="02020603050405020304" pitchFamily="18" charset="0"/>
              </a:rPr>
              <a:t>Shaikh </a:t>
            </a:r>
            <a:r>
              <a:rPr lang="en-US" sz="1800" dirty="0" err="1" smtClean="0">
                <a:solidFill>
                  <a:schemeClr val="tx1"/>
                </a:solidFill>
                <a:latin typeface="Times New Roman" panose="02020603050405020304" pitchFamily="18" charset="0"/>
                <a:cs typeface="Times New Roman" panose="02020603050405020304" pitchFamily="18" charset="0"/>
              </a:rPr>
              <a:t>Prothomaa</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Binte</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Minhaz</a:t>
            </a:r>
            <a:endParaRPr lang="en-US"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    Roll no: 1807010</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3. </a:t>
            </a:r>
            <a:r>
              <a:rPr lang="en-US" sz="1800" dirty="0" err="1">
                <a:solidFill>
                  <a:schemeClr val="tx1"/>
                </a:solidFill>
                <a:latin typeface="Times New Roman" panose="02020603050405020304" pitchFamily="18" charset="0"/>
                <a:cs typeface="Times New Roman" panose="02020603050405020304" pitchFamily="18" charset="0"/>
              </a:rPr>
              <a:t>Sazia</a:t>
            </a:r>
            <a:r>
              <a:rPr lang="en-US" sz="1800" dirty="0">
                <a:solidFill>
                  <a:schemeClr val="tx1"/>
                </a:solidFill>
                <a:latin typeface="Times New Roman" panose="02020603050405020304" pitchFamily="18" charset="0"/>
                <a:cs typeface="Times New Roman" panose="02020603050405020304" pitchFamily="18" charset="0"/>
              </a:rPr>
              <a:t> Akhter </a:t>
            </a:r>
            <a:r>
              <a:rPr lang="en-US" sz="1800" dirty="0" err="1">
                <a:solidFill>
                  <a:schemeClr val="tx1"/>
                </a:solidFill>
                <a:latin typeface="Times New Roman" panose="02020603050405020304" pitchFamily="18" charset="0"/>
                <a:cs typeface="Times New Roman" panose="02020603050405020304" pitchFamily="18" charset="0"/>
              </a:rPr>
              <a:t>Tushi</a:t>
            </a:r>
            <a:endParaRPr lang="en-US"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   Roll no: 1807026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0" name="Google Shape;210;p21"/>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dirty="0"/>
              <a:t>Is the colour of the clear sky and the deep sea. It is located between violet and green on the optical spectrum.</a:t>
            </a:r>
            <a:endParaRPr dirty="0"/>
          </a:p>
        </p:txBody>
      </p:sp>
      <p:sp>
        <p:nvSpPr>
          <p:cNvPr id="212" name="Google Shape;212;p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00" y="847251"/>
            <a:ext cx="6893662" cy="4038588"/>
          </a:xfrm>
          <a:prstGeom prst="rect">
            <a:avLst/>
          </a:prstGeom>
          <a:ln>
            <a:solidFill>
              <a:schemeClr val="tx1"/>
            </a:solidFill>
            <a:prstDash val="sysDash"/>
          </a:ln>
        </p:spPr>
      </p:pic>
      <p:sp>
        <p:nvSpPr>
          <p:cNvPr id="5" name="Text Placeholder 4"/>
          <p:cNvSpPr>
            <a:spLocks noGrp="1"/>
          </p:cNvSpPr>
          <p:nvPr>
            <p:ph type="body" idx="3"/>
          </p:nvPr>
        </p:nvSpPr>
        <p:spPr>
          <a:xfrm>
            <a:off x="1957700" y="3644059"/>
            <a:ext cx="277500" cy="470741"/>
          </a:xfrm>
          <a:solidFill>
            <a:schemeClr val="bg1"/>
          </a:solidFill>
        </p:spPr>
        <p:txBody>
          <a:bodyPr/>
          <a:lstStyle/>
          <a:p>
            <a:pPr marL="127000" indent="0">
              <a:buNone/>
            </a:pPr>
            <a:r>
              <a:rPr lang="en-US" dirty="0" smtClean="0"/>
              <a:t>      </a:t>
            </a:r>
            <a:endParaRPr lang="en-US" dirty="0"/>
          </a:p>
        </p:txBody>
      </p:sp>
      <p:sp>
        <p:nvSpPr>
          <p:cNvPr id="11" name="Text Placeholder 4"/>
          <p:cNvSpPr>
            <a:spLocks noGrp="1"/>
          </p:cNvSpPr>
          <p:nvPr>
            <p:ph type="body" idx="3"/>
          </p:nvPr>
        </p:nvSpPr>
        <p:spPr>
          <a:xfrm>
            <a:off x="1300808" y="2960298"/>
            <a:ext cx="1291600" cy="1065404"/>
          </a:xfrm>
          <a:solidFill>
            <a:schemeClr val="bg1"/>
          </a:solidFill>
        </p:spPr>
        <p:txBody>
          <a:bodyPr/>
          <a:lstStyle/>
          <a:p>
            <a:pPr marL="127000" indent="0">
              <a:buNone/>
            </a:pPr>
            <a:r>
              <a:rPr lang="en-US" dirty="0" smtClean="0"/>
              <a:t>      </a:t>
            </a:r>
            <a:endParaRPr lang="en-US" dirty="0"/>
          </a:p>
        </p:txBody>
      </p:sp>
      <p:cxnSp>
        <p:nvCxnSpPr>
          <p:cNvPr id="9" name="Straight Connector 8"/>
          <p:cNvCxnSpPr/>
          <p:nvPr/>
        </p:nvCxnSpPr>
        <p:spPr>
          <a:xfrm flipH="1">
            <a:off x="2573740" y="3759200"/>
            <a:ext cx="832319" cy="292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05519" y="4051299"/>
            <a:ext cx="0" cy="20320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idx="3"/>
          </p:nvPr>
        </p:nvSpPr>
        <p:spPr>
          <a:xfrm>
            <a:off x="3439800" y="2459008"/>
            <a:ext cx="1335400" cy="1408221"/>
          </a:xfrm>
          <a:solidFill>
            <a:schemeClr val="bg1"/>
          </a:solidFill>
        </p:spPr>
        <p:txBody>
          <a:bodyPr/>
          <a:lstStyle/>
          <a:p>
            <a:pPr marL="127000" indent="0">
              <a:buNone/>
            </a:pPr>
            <a:r>
              <a:rPr lang="en-US" dirty="0" smtClean="0"/>
              <a:t>      </a:t>
            </a:r>
            <a:endParaRPr lang="en-US" dirty="0"/>
          </a:p>
        </p:txBody>
      </p:sp>
      <p:cxnSp>
        <p:nvCxnSpPr>
          <p:cNvPr id="17" name="Elbow Connector 16"/>
          <p:cNvCxnSpPr/>
          <p:nvPr/>
        </p:nvCxnSpPr>
        <p:spPr>
          <a:xfrm>
            <a:off x="2610788" y="2718099"/>
            <a:ext cx="1054100" cy="29689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52188" y="2888127"/>
            <a:ext cx="1384300" cy="307777"/>
          </a:xfrm>
          <a:prstGeom prst="rect">
            <a:avLst/>
          </a:prstGeom>
          <a:noFill/>
        </p:spPr>
        <p:txBody>
          <a:bodyPr wrap="square" rtlCol="0">
            <a:spAutoFit/>
          </a:bodyPr>
          <a:lstStyle/>
          <a:p>
            <a:r>
              <a:rPr lang="en-US" b="1" dirty="0" smtClean="0"/>
              <a:t>Fire sensor</a:t>
            </a:r>
            <a:endParaRPr lang="en-US" b="1" dirty="0"/>
          </a:p>
        </p:txBody>
      </p:sp>
      <p:sp>
        <p:nvSpPr>
          <p:cNvPr id="25" name="TextBox 24"/>
          <p:cNvSpPr txBox="1"/>
          <p:nvPr/>
        </p:nvSpPr>
        <p:spPr>
          <a:xfrm>
            <a:off x="905500" y="1028827"/>
            <a:ext cx="554350" cy="307777"/>
          </a:xfrm>
          <a:prstGeom prst="rect">
            <a:avLst/>
          </a:prstGeom>
          <a:noFill/>
        </p:spPr>
        <p:txBody>
          <a:bodyPr wrap="square" rtlCol="0">
            <a:spAutoFit/>
          </a:bodyPr>
          <a:lstStyle/>
          <a:p>
            <a:r>
              <a:rPr lang="en-US" b="1" dirty="0" smtClean="0"/>
              <a:t>LDR</a:t>
            </a:r>
            <a:endParaRPr lang="en-US" b="1" dirty="0"/>
          </a:p>
        </p:txBody>
      </p:sp>
      <p:cxnSp>
        <p:nvCxnSpPr>
          <p:cNvPr id="20" name="Straight Arrow Connector 19"/>
          <p:cNvCxnSpPr/>
          <p:nvPr/>
        </p:nvCxnSpPr>
        <p:spPr>
          <a:xfrm>
            <a:off x="3439800" y="3493000"/>
            <a:ext cx="1596688" cy="15105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372318" y="3642934"/>
            <a:ext cx="1402882" cy="33852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 Placeholder 4"/>
          <p:cNvSpPr>
            <a:spLocks noGrp="1"/>
          </p:cNvSpPr>
          <p:nvPr>
            <p:ph type="body" idx="3"/>
          </p:nvPr>
        </p:nvSpPr>
        <p:spPr>
          <a:xfrm>
            <a:off x="2289203" y="3831325"/>
            <a:ext cx="173766" cy="355600"/>
          </a:xfrm>
          <a:solidFill>
            <a:schemeClr val="bg1"/>
          </a:solidFill>
        </p:spPr>
        <p:txBody>
          <a:bodyPr/>
          <a:lstStyle/>
          <a:p>
            <a:pPr marL="127000" indent="0">
              <a:buNone/>
            </a:pPr>
            <a:r>
              <a:rPr lang="en-US" dirty="0" smtClean="0"/>
              <a:t>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pic>
        <p:nvPicPr>
          <p:cNvPr id="7" name="Picture Placeholder 9">
            <a:extLst>
              <a:ext uri="{FF2B5EF4-FFF2-40B4-BE49-F238E27FC236}">
                <a16:creationId xmlns:a16="http://schemas.microsoft.com/office/drawing/2014/main" id="{D02E38BA-461E-6352-F367-E0B8B53C3D76}"/>
              </a:ext>
            </a:extLst>
          </p:cNvPr>
          <p:cNvPicPr>
            <a:picLocks noChangeAspect="1"/>
          </p:cNvPicPr>
          <p:nvPr/>
        </p:nvPicPr>
        <p:blipFill>
          <a:blip r:embed="rId2"/>
          <a:srcRect l="1427" r="1427"/>
          <a:stretch>
            <a:fillRect/>
          </a:stretch>
        </p:blipFill>
        <p:spPr>
          <a:xfrm>
            <a:off x="499975" y="312840"/>
            <a:ext cx="6938284" cy="3902785"/>
          </a:xfrm>
          <a:prstGeom prst="rect">
            <a:avLst/>
          </a:prstGeom>
        </p:spPr>
      </p:pic>
    </p:spTree>
    <p:extLst>
      <p:ext uri="{BB962C8B-B14F-4D97-AF65-F5344CB8AC3E}">
        <p14:creationId xmlns:p14="http://schemas.microsoft.com/office/powerpoint/2010/main" val="3370666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8" y="520005"/>
            <a:ext cx="5706745" cy="4505325"/>
          </a:xfrm>
          <a:prstGeom prst="rect">
            <a:avLst/>
          </a:prstGeom>
        </p:spPr>
      </p:pic>
      <p:sp>
        <p:nvSpPr>
          <p:cNvPr id="24" name="Text Placeholder 4"/>
          <p:cNvSpPr>
            <a:spLocks noGrp="1"/>
          </p:cNvSpPr>
          <p:nvPr>
            <p:ph type="body" idx="3"/>
          </p:nvPr>
        </p:nvSpPr>
        <p:spPr>
          <a:xfrm>
            <a:off x="5066346" y="782792"/>
            <a:ext cx="856610" cy="1600358"/>
          </a:xfrm>
          <a:solidFill>
            <a:schemeClr val="bg1"/>
          </a:solidFill>
        </p:spPr>
        <p:txBody>
          <a:bodyPr/>
          <a:lstStyle/>
          <a:p>
            <a:pPr marL="127000" indent="0">
              <a:buNone/>
            </a:pPr>
            <a:r>
              <a:rPr lang="en-US" b="1" dirty="0" smtClean="0"/>
              <a:t>      </a:t>
            </a:r>
            <a:endParaRPr lang="en-US" b="1" dirty="0"/>
          </a:p>
        </p:txBody>
      </p:sp>
      <p:sp>
        <p:nvSpPr>
          <p:cNvPr id="26" name="Text Placeholder 4"/>
          <p:cNvSpPr>
            <a:spLocks noGrp="1"/>
          </p:cNvSpPr>
          <p:nvPr>
            <p:ph type="body" idx="3"/>
          </p:nvPr>
        </p:nvSpPr>
        <p:spPr>
          <a:xfrm>
            <a:off x="4705980" y="2840666"/>
            <a:ext cx="1644020" cy="1142842"/>
          </a:xfrm>
          <a:solidFill>
            <a:schemeClr val="bg1"/>
          </a:solidFill>
        </p:spPr>
        <p:txBody>
          <a:bodyPr/>
          <a:lstStyle/>
          <a:p>
            <a:pPr marL="127000" indent="0">
              <a:buNone/>
            </a:pPr>
            <a:r>
              <a:rPr lang="en-US" b="1" dirty="0" smtClean="0"/>
              <a:t>      </a:t>
            </a:r>
            <a:endParaRPr lang="en-US" b="1" dirty="0"/>
          </a:p>
        </p:txBody>
      </p:sp>
      <p:sp>
        <p:nvSpPr>
          <p:cNvPr id="13" name="TextBox 12"/>
          <p:cNvSpPr txBox="1"/>
          <p:nvPr/>
        </p:nvSpPr>
        <p:spPr>
          <a:xfrm>
            <a:off x="5093967" y="3056029"/>
            <a:ext cx="1644020" cy="1384995"/>
          </a:xfrm>
          <a:prstGeom prst="rect">
            <a:avLst/>
          </a:prstGeom>
          <a:noFill/>
        </p:spPr>
        <p:txBody>
          <a:bodyPr wrap="square" rtlCol="0">
            <a:spAutoFit/>
          </a:bodyPr>
          <a:lstStyle/>
          <a:p>
            <a:r>
              <a:rPr lang="en-US" dirty="0" smtClean="0"/>
              <a:t>When Button in the handle is pressed</a:t>
            </a:r>
          </a:p>
          <a:p>
            <a:r>
              <a:rPr lang="en-US" dirty="0" smtClean="0"/>
              <a:t>Send Message to a person through GSM </a:t>
            </a:r>
            <a:endParaRPr lang="en-US" dirty="0"/>
          </a:p>
        </p:txBody>
      </p:sp>
      <p:sp>
        <p:nvSpPr>
          <p:cNvPr id="27" name="TextBox 26"/>
          <p:cNvSpPr txBox="1"/>
          <p:nvPr/>
        </p:nvSpPr>
        <p:spPr>
          <a:xfrm rot="3737681">
            <a:off x="1886440" y="3345977"/>
            <a:ext cx="469665" cy="365760"/>
          </a:xfrm>
          <a:prstGeom prst="rect">
            <a:avLst/>
          </a:prstGeom>
          <a:solidFill>
            <a:schemeClr val="bg1"/>
          </a:solidFill>
        </p:spPr>
        <p:txBody>
          <a:bodyPr wrap="square" rtlCol="0">
            <a:spAutoFit/>
          </a:bodyPr>
          <a:lstStyle/>
          <a:p>
            <a:r>
              <a:rPr lang="en-US" dirty="0" smtClean="0"/>
              <a:t>  </a:t>
            </a:r>
            <a:endParaRPr lang="en-US" dirty="0"/>
          </a:p>
        </p:txBody>
      </p:sp>
      <p:sp>
        <p:nvSpPr>
          <p:cNvPr id="28" name="TextBox 27"/>
          <p:cNvSpPr txBox="1"/>
          <p:nvPr/>
        </p:nvSpPr>
        <p:spPr>
          <a:xfrm rot="3737681" flipH="1">
            <a:off x="2047867" y="3485790"/>
            <a:ext cx="114841" cy="307777"/>
          </a:xfrm>
          <a:prstGeom prst="rect">
            <a:avLst/>
          </a:prstGeom>
          <a:solidFill>
            <a:schemeClr val="bg1"/>
          </a:solidFill>
        </p:spPr>
        <p:txBody>
          <a:bodyPr wrap="square" rtlCol="0">
            <a:spAutoFit/>
          </a:bodyPr>
          <a:lstStyle/>
          <a:p>
            <a:r>
              <a:rPr lang="en-US" dirty="0" smtClean="0"/>
              <a:t>  </a:t>
            </a:r>
            <a:endParaRPr lang="en-US" dirty="0"/>
          </a:p>
        </p:txBody>
      </p:sp>
      <p:sp>
        <p:nvSpPr>
          <p:cNvPr id="14" name="TextBox 13"/>
          <p:cNvSpPr txBox="1"/>
          <p:nvPr/>
        </p:nvSpPr>
        <p:spPr>
          <a:xfrm>
            <a:off x="5124446" y="922464"/>
            <a:ext cx="740410" cy="738664"/>
          </a:xfrm>
          <a:prstGeom prst="rect">
            <a:avLst/>
          </a:prstGeom>
          <a:noFill/>
        </p:spPr>
        <p:txBody>
          <a:bodyPr wrap="square" rtlCol="0">
            <a:spAutoFit/>
          </a:bodyPr>
          <a:lstStyle/>
          <a:p>
            <a:r>
              <a:rPr lang="en-US" dirty="0" smtClean="0"/>
              <a:t>Help I’m in danger</a:t>
            </a:r>
            <a:endParaRPr lang="en-US" dirty="0"/>
          </a:p>
        </p:txBody>
      </p:sp>
    </p:spTree>
    <p:extLst>
      <p:ext uri="{BB962C8B-B14F-4D97-AF65-F5344CB8AC3E}">
        <p14:creationId xmlns:p14="http://schemas.microsoft.com/office/powerpoint/2010/main" val="3246359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5" name="Text Placeholder 2">
            <a:extLst>
              <a:ext uri="{FF2B5EF4-FFF2-40B4-BE49-F238E27FC236}">
                <a16:creationId xmlns:a16="http://schemas.microsoft.com/office/drawing/2014/main" id="{7B91B0F8-EDCA-43C7-A602-F46DA2202AA8}"/>
              </a:ext>
            </a:extLst>
          </p:cNvPr>
          <p:cNvSpPr txBox="1">
            <a:spLocks/>
          </p:cNvSpPr>
          <p:nvPr/>
        </p:nvSpPr>
        <p:spPr>
          <a:xfrm>
            <a:off x="3959225" y="1346418"/>
            <a:ext cx="4711700" cy="25146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u="sng" dirty="0" smtClean="0">
                <a:solidFill>
                  <a:schemeClr val="tx1">
                    <a:lumMod val="75000"/>
                    <a:lumOff val="25000"/>
                  </a:schemeClr>
                </a:solidFill>
                <a:latin typeface="Times New Roman" panose="02020603050405020304" pitchFamily="18" charset="0"/>
                <a:cs typeface="Times New Roman" panose="02020603050405020304" pitchFamily="18" charset="0"/>
              </a:rPr>
              <a:t>Sensor model:</a:t>
            </a:r>
            <a:r>
              <a:rPr lang="en-US" sz="2400" b="1" dirty="0" smtClean="0">
                <a:solidFill>
                  <a:schemeClr val="tx1">
                    <a:lumMod val="75000"/>
                    <a:lumOff val="25000"/>
                  </a:schemeClr>
                </a:solidFill>
                <a:latin typeface="Times New Roman" panose="02020603050405020304" pitchFamily="18" charset="0"/>
                <a:cs typeface="Times New Roman" panose="02020603050405020304" pitchFamily="18" charset="0"/>
              </a:rPr>
              <a:t> Sonar Sensor (HC-SR04)</a:t>
            </a:r>
          </a:p>
          <a:p>
            <a:r>
              <a:rPr lang="en-US" b="1" dirty="0" smtClean="0">
                <a:solidFill>
                  <a:schemeClr val="tx1"/>
                </a:solidFill>
                <a:latin typeface="Times New Roman" panose="02020603050405020304" pitchFamily="18" charset="0"/>
                <a:cs typeface="Times New Roman" panose="02020603050405020304" pitchFamily="18" charset="0"/>
              </a:rPr>
              <a:t>Smart blind stick is a device for visually impaired to guide the user to respective destination and avoiding to collide with the obstacles. It will use ultrasonic </a:t>
            </a:r>
            <a:r>
              <a:rPr lang="en-US" b="1" dirty="0" smtClean="0">
                <a:solidFill>
                  <a:srgbClr val="C00000"/>
                </a:solidFill>
                <a:latin typeface="Times New Roman" panose="02020603050405020304" pitchFamily="18" charset="0"/>
                <a:cs typeface="Times New Roman" panose="02020603050405020304" pitchFamily="18" charset="0"/>
              </a:rPr>
              <a:t>sensor HCSR04 </a:t>
            </a:r>
            <a:r>
              <a:rPr lang="en-US" b="1" dirty="0" smtClean="0">
                <a:solidFill>
                  <a:schemeClr val="tx1"/>
                </a:solidFill>
                <a:latin typeface="Times New Roman" panose="02020603050405020304" pitchFamily="18" charset="0"/>
                <a:cs typeface="Times New Roman" panose="02020603050405020304" pitchFamily="18" charset="0"/>
              </a:rPr>
              <a:t>to detect the obstacles. Along that it will use Arduino as the main controller. It will also have a buzzer and a motor. Whenever there is any obstacle in its range </a:t>
            </a:r>
            <a:r>
              <a:rPr lang="en-US" b="1" dirty="0" err="1" smtClean="0">
                <a:solidFill>
                  <a:schemeClr val="tx1"/>
                </a:solidFill>
                <a:latin typeface="Times New Roman" panose="02020603050405020304" pitchFamily="18" charset="0"/>
                <a:cs typeface="Times New Roman" panose="02020603050405020304" pitchFamily="18" charset="0"/>
              </a:rPr>
              <a:t>i.e</a:t>
            </a:r>
            <a:r>
              <a:rPr lang="en-US" b="1" dirty="0" smtClean="0">
                <a:solidFill>
                  <a:schemeClr val="tx1"/>
                </a:solidFill>
                <a:latin typeface="Times New Roman" panose="02020603050405020304" pitchFamily="18" charset="0"/>
                <a:cs typeface="Times New Roman" panose="02020603050405020304" pitchFamily="18" charset="0"/>
              </a:rPr>
              <a:t> less than 60cm, the sensor will detect the distance from the obstacle and send it to the controller. </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75" y="584136"/>
            <a:ext cx="3019846" cy="4039164"/>
          </a:xfrm>
          <a:prstGeom prst="rect">
            <a:avLst/>
          </a:prstGeom>
        </p:spPr>
      </p:pic>
    </p:spTree>
    <p:extLst>
      <p:ext uri="{BB962C8B-B14F-4D97-AF65-F5344CB8AC3E}">
        <p14:creationId xmlns:p14="http://schemas.microsoft.com/office/powerpoint/2010/main" val="3182527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4" name="Picture Placeholder 19">
            <a:extLst>
              <a:ext uri="{FF2B5EF4-FFF2-40B4-BE49-F238E27FC236}">
                <a16:creationId xmlns:a16="http://schemas.microsoft.com/office/drawing/2014/main" id="{526B8491-96B9-94FA-E12C-D539178B93F8}"/>
              </a:ext>
            </a:extLst>
          </p:cNvPr>
          <p:cNvPicPr>
            <a:picLocks noChangeAspect="1"/>
          </p:cNvPicPr>
          <p:nvPr/>
        </p:nvPicPr>
        <p:blipFill>
          <a:blip r:embed="rId2"/>
          <a:srcRect l="6477" r="6477"/>
          <a:stretch>
            <a:fillRect/>
          </a:stretch>
        </p:blipFill>
        <p:spPr>
          <a:xfrm>
            <a:off x="1126000" y="1312650"/>
            <a:ext cx="2540001" cy="3022600"/>
          </a:xfrm>
          <a:prstGeom prst="rect">
            <a:avLst/>
          </a:prstGeom>
          <a:ln>
            <a:solidFill>
              <a:schemeClr val="tx1">
                <a:alpha val="83000"/>
              </a:schemeClr>
            </a:solidFill>
          </a:ln>
        </p:spPr>
      </p:pic>
      <p:sp>
        <p:nvSpPr>
          <p:cNvPr id="7" name="Google Shape;218;p22"/>
          <p:cNvSpPr txBox="1">
            <a:spLocks/>
          </p:cNvSpPr>
          <p:nvPr/>
        </p:nvSpPr>
        <p:spPr>
          <a:xfrm>
            <a:off x="3533776" y="680393"/>
            <a:ext cx="4848224" cy="54833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b="1" u="sng" dirty="0" smtClean="0"/>
              <a:t>MOTOR</a:t>
            </a:r>
            <a:endParaRPr lang="en-US" b="1" u="sng" dirty="0"/>
          </a:p>
        </p:txBody>
      </p:sp>
      <p:sp>
        <p:nvSpPr>
          <p:cNvPr id="8" name="Rectangle 7"/>
          <p:cNvSpPr/>
          <p:nvPr/>
        </p:nvSpPr>
        <p:spPr>
          <a:xfrm>
            <a:off x="4048125" y="2195300"/>
            <a:ext cx="4572000" cy="2031325"/>
          </a:xfrm>
          <a:prstGeom prst="rect">
            <a:avLst/>
          </a:prstGeom>
          <a:ln>
            <a:solidFill>
              <a:schemeClr val="tx1"/>
            </a:solidFill>
          </a:ln>
        </p:spPr>
        <p:txBody>
          <a:bodyPr>
            <a:spAutoFit/>
          </a:bodyPr>
          <a:lstStyle/>
          <a:p>
            <a:r>
              <a:rPr lang="en-US" b="1" dirty="0">
                <a:solidFill>
                  <a:schemeClr val="accent2">
                    <a:lumMod val="50000"/>
                  </a:schemeClr>
                </a:solidFill>
                <a:latin typeface="Arial" panose="020B0604020202020204" pitchFamily="34" charset="0"/>
              </a:rPr>
              <a:t>The coin type motor can be built with a case, bearing, rotor, shaft, magnet, bracket, FPC, counterweight, brush, coil assembly, lead wire, &amp; adhesive UV. The commutation points get in touch with brushes end. It will strengthen the coils within the rotor. Stimulating the coils generates a magnetic field &amp; it is well-built to cooperate with the ring magnet incorporated into the stator to cause rotation</a:t>
            </a:r>
            <a:r>
              <a:rPr lang="en-US" dirty="0">
                <a:solidFill>
                  <a:srgbClr val="666666"/>
                </a:solidFill>
                <a:latin typeface="Arial" panose="020B0604020202020204" pitchFamily="34" charset="0"/>
              </a:rPr>
              <a:t>.</a:t>
            </a:r>
            <a:endParaRPr lang="en-US" dirty="0"/>
          </a:p>
        </p:txBody>
      </p:sp>
    </p:spTree>
    <p:extLst>
      <p:ext uri="{BB962C8B-B14F-4D97-AF65-F5344CB8AC3E}">
        <p14:creationId xmlns:p14="http://schemas.microsoft.com/office/powerpoint/2010/main" val="285650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7" name="Google Shape;218;p22"/>
          <p:cNvSpPr txBox="1">
            <a:spLocks/>
          </p:cNvSpPr>
          <p:nvPr/>
        </p:nvSpPr>
        <p:spPr>
          <a:xfrm>
            <a:off x="3533776" y="680393"/>
            <a:ext cx="4848224" cy="54833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b="1" u="sng" dirty="0">
                <a:solidFill>
                  <a:sysClr val="windowText" lastClr="000000"/>
                </a:solidFill>
                <a:latin typeface="Segoe UI"/>
              </a:rPr>
              <a:t>Buzzer model: AUD 00002</a:t>
            </a:r>
            <a:endParaRPr lang="en-US" b="1" u="sng" dirty="0"/>
          </a:p>
        </p:txBody>
      </p:sp>
      <p:sp>
        <p:nvSpPr>
          <p:cNvPr id="8" name="Rectangle 7"/>
          <p:cNvSpPr/>
          <p:nvPr/>
        </p:nvSpPr>
        <p:spPr>
          <a:xfrm>
            <a:off x="4048125" y="2195300"/>
            <a:ext cx="4572000" cy="2246769"/>
          </a:xfrm>
          <a:prstGeom prst="rect">
            <a:avLst/>
          </a:prstGeom>
          <a:ln>
            <a:solidFill>
              <a:schemeClr val="tx1"/>
            </a:solidFill>
          </a:ln>
        </p:spPr>
        <p:txBody>
          <a:bodyPr>
            <a:spAutoFit/>
          </a:bodyPr>
          <a:lstStyle/>
          <a:p>
            <a:pPr lvl="0">
              <a:defRPr/>
            </a:pPr>
            <a:r>
              <a:rPr lang="en-US" b="1" dirty="0">
                <a:solidFill>
                  <a:srgbClr val="333333"/>
                </a:solidFill>
                <a:latin typeface="Times New Roman" panose="02020603050405020304" pitchFamily="18" charset="0"/>
                <a:cs typeface="Times New Roman" panose="02020603050405020304" pitchFamily="18" charset="0"/>
              </a:rPr>
              <a:t>Electromagnetic buzzer is composed of oscillator, solenoid coil, magnet, vibration diaphragm, housing, etc. When the power supply is switched on, the audio signal current generated by the oscillator passes through the solenoid coil, which generates a magnetic field. The vibration diaphragm periodically vibrates and sounds under the interaction of the solenoid coil and the magnet. The frequency of the general electromagnetic buzzer is 2-4 kHz.</a:t>
            </a:r>
            <a:endParaRPr lang="en-US" b="1" dirty="0">
              <a:solidFill>
                <a:sysClr val="windowText" lastClr="000000"/>
              </a:solidFill>
              <a:latin typeface="Times New Roman" panose="02020603050405020304" pitchFamily="18" charset="0"/>
              <a:cs typeface="Times New Roman" panose="02020603050405020304" pitchFamily="18" charset="0"/>
            </a:endParaRPr>
          </a:p>
          <a:p>
            <a:pPr lvl="0">
              <a:defRPr/>
            </a:pPr>
            <a:endParaRPr lang="en-US" b="1" dirty="0">
              <a:solidFill>
                <a:sysClr val="windowText" lastClr="000000"/>
              </a:solidFill>
              <a:latin typeface="Times New Roman" panose="02020603050405020304" pitchFamily="18" charset="0"/>
              <a:cs typeface="Times New Roman" panose="02020603050405020304" pitchFamily="18" charset="0"/>
            </a:endParaRPr>
          </a:p>
        </p:txBody>
      </p:sp>
      <p:pic>
        <p:nvPicPr>
          <p:cNvPr id="6" name="Picture Placeholder 25">
            <a:extLst>
              <a:ext uri="{FF2B5EF4-FFF2-40B4-BE49-F238E27FC236}">
                <a16:creationId xmlns:a16="http://schemas.microsoft.com/office/drawing/2014/main" id="{7F8D944E-6618-2F69-41D2-DC0703BA3CCA}"/>
              </a:ext>
            </a:extLst>
          </p:cNvPr>
          <p:cNvPicPr>
            <a:picLocks noChangeAspect="1"/>
          </p:cNvPicPr>
          <p:nvPr/>
        </p:nvPicPr>
        <p:blipFill>
          <a:blip r:embed="rId2"/>
          <a:srcRect l="10426" r="10426"/>
          <a:stretch>
            <a:fillRect/>
          </a:stretch>
        </p:blipFill>
        <p:spPr>
          <a:xfrm>
            <a:off x="933315" y="1419224"/>
            <a:ext cx="2802208" cy="2843069"/>
          </a:xfrm>
          <a:prstGeom prst="rect">
            <a:avLst/>
          </a:prstGeom>
        </p:spPr>
      </p:pic>
    </p:spTree>
    <p:extLst>
      <p:ext uri="{BB962C8B-B14F-4D97-AF65-F5344CB8AC3E}">
        <p14:creationId xmlns:p14="http://schemas.microsoft.com/office/powerpoint/2010/main" val="1123013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7" name="Google Shape;218;p22"/>
          <p:cNvSpPr txBox="1">
            <a:spLocks/>
          </p:cNvSpPr>
          <p:nvPr/>
        </p:nvSpPr>
        <p:spPr>
          <a:xfrm>
            <a:off x="3533776" y="680393"/>
            <a:ext cx="4848224" cy="118650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b="1" dirty="0"/>
              <a:t>Fire sensor </a:t>
            </a:r>
            <a:br>
              <a:rPr lang="en-US" b="1" dirty="0"/>
            </a:br>
            <a:r>
              <a:rPr lang="en-US" b="1" dirty="0"/>
              <a:t>model:sen00243</a:t>
            </a:r>
            <a:endParaRPr lang="en-US" b="1" u="sng" dirty="0"/>
          </a:p>
        </p:txBody>
      </p:sp>
      <p:sp>
        <p:nvSpPr>
          <p:cNvPr id="8" name="Rectangle 7"/>
          <p:cNvSpPr/>
          <p:nvPr/>
        </p:nvSpPr>
        <p:spPr>
          <a:xfrm>
            <a:off x="4048125" y="2195300"/>
            <a:ext cx="4572000" cy="1384995"/>
          </a:xfrm>
          <a:prstGeom prst="rect">
            <a:avLst/>
          </a:prstGeom>
          <a:ln>
            <a:solidFill>
              <a:schemeClr val="tx1"/>
            </a:solidFill>
          </a:ln>
        </p:spPr>
        <p:txBody>
          <a:bodyPr>
            <a:spAutoFit/>
          </a:bodyPr>
          <a:lstStyle/>
          <a:p>
            <a:r>
              <a:rPr lang="en-US" dirty="0"/>
              <a:t>A fire detector works by detecting smoke and/or heat. These devices respond to the presence of smoke or extremely high temperatures that are present with a fire. After the device has been activated, it will send a signal to the alarm system to perform the programmed response for that zone.</a:t>
            </a:r>
          </a:p>
        </p:txBody>
      </p:sp>
      <p:pic>
        <p:nvPicPr>
          <p:cNvPr id="6" name="Picture Placeholder 11">
            <a:extLst>
              <a:ext uri="{FF2B5EF4-FFF2-40B4-BE49-F238E27FC236}">
                <a16:creationId xmlns:a16="http://schemas.microsoft.com/office/drawing/2014/main" id="{1FBE71C9-EA92-7688-FB75-9504524055AD}"/>
              </a:ext>
            </a:extLst>
          </p:cNvPr>
          <p:cNvPicPr>
            <a:picLocks noChangeAspect="1"/>
          </p:cNvPicPr>
          <p:nvPr/>
        </p:nvPicPr>
        <p:blipFill>
          <a:blip r:embed="rId2"/>
          <a:srcRect l="784" r="784"/>
          <a:stretch>
            <a:fillRect/>
          </a:stretch>
        </p:blipFill>
        <p:spPr>
          <a:xfrm>
            <a:off x="919146" y="1866899"/>
            <a:ext cx="2954099" cy="2280285"/>
          </a:xfrm>
          <a:prstGeom prst="rect">
            <a:avLst/>
          </a:prstGeom>
        </p:spPr>
      </p:pic>
    </p:spTree>
    <p:extLst>
      <p:ext uri="{BB962C8B-B14F-4D97-AF65-F5344CB8AC3E}">
        <p14:creationId xmlns:p14="http://schemas.microsoft.com/office/powerpoint/2010/main" val="349949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7" name="Google Shape;218;p22"/>
          <p:cNvSpPr txBox="1">
            <a:spLocks/>
          </p:cNvSpPr>
          <p:nvPr/>
        </p:nvSpPr>
        <p:spPr>
          <a:xfrm>
            <a:off x="3533776" y="680392"/>
            <a:ext cx="4848224" cy="1514907"/>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b="1" dirty="0">
                <a:latin typeface="Times New Roman" panose="02020603050405020304" pitchFamily="18" charset="0"/>
                <a:cs typeface="Times New Roman" panose="02020603050405020304" pitchFamily="18" charset="0"/>
              </a:rPr>
              <a:t>Water Sensor v1.0</a:t>
            </a:r>
            <a:endParaRPr lang="en-US" b="1" u="sng" dirty="0"/>
          </a:p>
        </p:txBody>
      </p:sp>
      <p:sp>
        <p:nvSpPr>
          <p:cNvPr id="8" name="Rectangle 7"/>
          <p:cNvSpPr/>
          <p:nvPr/>
        </p:nvSpPr>
        <p:spPr>
          <a:xfrm>
            <a:off x="3533776" y="1957175"/>
            <a:ext cx="4572000" cy="2462213"/>
          </a:xfrm>
          <a:prstGeom prst="rect">
            <a:avLst/>
          </a:prstGeom>
          <a:ln>
            <a:solidFill>
              <a:schemeClr val="tx1"/>
            </a:solidFill>
          </a:ln>
        </p:spPr>
        <p:txBody>
          <a:bodyPr>
            <a:spAutoFit/>
          </a:bodyPr>
          <a:lstStyle/>
          <a:p>
            <a:pPr algn="just"/>
            <a:r>
              <a:rPr lang="en-US" b="1" dirty="0">
                <a:latin typeface="Times New Roman" panose="02020603050405020304" pitchFamily="18" charset="0"/>
                <a:cs typeface="Times New Roman" panose="02020603050405020304" pitchFamily="18" charset="0"/>
              </a:rPr>
              <a:t>Connecting a water sensor to an Arduino is a great way to detect a leak, spill, flood, rain, etc. It can be used to detect the presence, the level, the volume and/or the absence of water. While this could be used to remind you to water your plants, there is a better Grove sensor for that. The sensor has an array of exposed traces, which read LOW when water is detected.</a:t>
            </a:r>
          </a:p>
          <a:p>
            <a:pPr algn="just"/>
            <a:r>
              <a:rPr lang="en-US" b="1" dirty="0" smtClean="0">
                <a:latin typeface="Times New Roman" panose="02020603050405020304" pitchFamily="18" charset="0"/>
                <a:cs typeface="Times New Roman" panose="02020603050405020304" pitchFamily="18" charset="0"/>
              </a:rPr>
              <a:t>Here, we </a:t>
            </a:r>
            <a:r>
              <a:rPr lang="en-US" b="1" dirty="0">
                <a:latin typeface="Times New Roman" panose="02020603050405020304" pitchFamily="18" charset="0"/>
                <a:cs typeface="Times New Roman" panose="02020603050405020304" pitchFamily="18" charset="0"/>
              </a:rPr>
              <a:t>will connect the water sensor to Digital Pin 8 on Arduino, and will enlist the very handy LED to help identify when the water sensor comes into contact with a source of water</a:t>
            </a:r>
          </a:p>
        </p:txBody>
      </p:sp>
      <p:pic>
        <p:nvPicPr>
          <p:cNvPr id="6" name="Picture Placeholder 8">
            <a:extLst>
              <a:ext uri="{FF2B5EF4-FFF2-40B4-BE49-F238E27FC236}">
                <a16:creationId xmlns:a16="http://schemas.microsoft.com/office/drawing/2014/main" id="{6187BDBD-69F2-686E-36D5-37356DE0C6B5}"/>
              </a:ext>
            </a:extLst>
          </p:cNvPr>
          <p:cNvPicPr>
            <a:picLocks noChangeAspect="1"/>
          </p:cNvPicPr>
          <p:nvPr/>
        </p:nvPicPr>
        <p:blipFill>
          <a:blip r:embed="rId2"/>
          <a:srcRect l="30213" r="30213"/>
          <a:stretch>
            <a:fillRect/>
          </a:stretch>
        </p:blipFill>
        <p:spPr>
          <a:xfrm>
            <a:off x="603188" y="1885308"/>
            <a:ext cx="2406713" cy="2331338"/>
          </a:xfrm>
          <a:prstGeom prst="rect">
            <a:avLst/>
          </a:prstGeom>
        </p:spPr>
      </p:pic>
    </p:spTree>
    <p:extLst>
      <p:ext uri="{BB962C8B-B14F-4D97-AF65-F5344CB8AC3E}">
        <p14:creationId xmlns:p14="http://schemas.microsoft.com/office/powerpoint/2010/main" val="104637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7" name="Google Shape;218;p22"/>
          <p:cNvSpPr txBox="1">
            <a:spLocks/>
          </p:cNvSpPr>
          <p:nvPr/>
        </p:nvSpPr>
        <p:spPr>
          <a:xfrm>
            <a:off x="3533776" y="680393"/>
            <a:ext cx="4848224" cy="118650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pt-BR" sz="1800" b="1" dirty="0">
                <a:latin typeface="Arial" panose="020B0604020202020204" pitchFamily="34" charset="0"/>
              </a:rPr>
              <a:t>N5AC501085</a:t>
            </a:r>
            <a:br>
              <a:rPr lang="pt-BR" sz="1800" b="1" dirty="0">
                <a:latin typeface="Arial" panose="020B0604020202020204" pitchFamily="34" charset="0"/>
              </a:rPr>
            </a:br>
            <a:r>
              <a:rPr lang="pt-BR" sz="1800" dirty="0">
                <a:latin typeface="Arial" panose="020B0604020202020204" pitchFamily="34" charset="0"/>
              </a:rPr>
              <a:t>LDR</a:t>
            </a:r>
            <a:endParaRPr lang="en-US" sz="1800" b="1" u="sng" dirty="0"/>
          </a:p>
        </p:txBody>
      </p:sp>
      <p:sp>
        <p:nvSpPr>
          <p:cNvPr id="8" name="Rectangle 7"/>
          <p:cNvSpPr/>
          <p:nvPr/>
        </p:nvSpPr>
        <p:spPr>
          <a:xfrm>
            <a:off x="4048125" y="2195300"/>
            <a:ext cx="4572000" cy="1815882"/>
          </a:xfrm>
          <a:prstGeom prst="rect">
            <a:avLst/>
          </a:prstGeom>
          <a:ln>
            <a:solidFill>
              <a:schemeClr val="tx1"/>
            </a:solidFill>
          </a:ln>
        </p:spPr>
        <p:txBody>
          <a:bodyPr>
            <a:spAutoFit/>
          </a:bodyPr>
          <a:lstStyle/>
          <a:p>
            <a:r>
              <a:rPr lang="en-US" dirty="0">
                <a:solidFill>
                  <a:srgbClr val="231F20"/>
                </a:solidFill>
                <a:latin typeface="+mn-lt"/>
              </a:rPr>
              <a:t>LDRs (light-dependent resistors) are used to detect light levels, for example, in automatic security lights. Their resistance decreases as the light intensity increases:</a:t>
            </a:r>
          </a:p>
          <a:p>
            <a:pPr>
              <a:buFont typeface="Arial" panose="020B0604020202020204" pitchFamily="34" charset="0"/>
              <a:buChar char="•"/>
            </a:pPr>
            <a:r>
              <a:rPr lang="en-US" dirty="0">
                <a:solidFill>
                  <a:srgbClr val="231F20"/>
                </a:solidFill>
                <a:latin typeface="+mn-lt"/>
              </a:rPr>
              <a:t>in the dark and at low light levels, the resistance of an LDR is high and little current can flow through it</a:t>
            </a:r>
          </a:p>
          <a:p>
            <a:pPr>
              <a:buFont typeface="Arial" panose="020B0604020202020204" pitchFamily="34" charset="0"/>
              <a:buChar char="•"/>
            </a:pPr>
            <a:r>
              <a:rPr lang="en-US" dirty="0">
                <a:solidFill>
                  <a:srgbClr val="231F20"/>
                </a:solidFill>
                <a:latin typeface="+mn-lt"/>
              </a:rPr>
              <a:t>in bright light, the resistance of an LDR is low and more current can flow through it.</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81" y="1757149"/>
            <a:ext cx="2879307" cy="2343985"/>
          </a:xfrm>
          <a:prstGeom prst="rect">
            <a:avLst/>
          </a:prstGeom>
        </p:spPr>
      </p:pic>
    </p:spTree>
    <p:extLst>
      <p:ext uri="{BB962C8B-B14F-4D97-AF65-F5344CB8AC3E}">
        <p14:creationId xmlns:p14="http://schemas.microsoft.com/office/powerpoint/2010/main" val="2626330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7" name="Google Shape;218;p22"/>
          <p:cNvSpPr txBox="1">
            <a:spLocks/>
          </p:cNvSpPr>
          <p:nvPr/>
        </p:nvSpPr>
        <p:spPr>
          <a:xfrm>
            <a:off x="3533776" y="680393"/>
            <a:ext cx="4848224" cy="118650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b="1" dirty="0">
                <a:solidFill>
                  <a:srgbClr val="202124"/>
                </a:solidFill>
                <a:latin typeface="arial" panose="020B0604020202020204" pitchFamily="34" charset="0"/>
              </a:rPr>
              <a:t>A </a:t>
            </a:r>
            <a:r>
              <a:rPr lang="en-US" b="1" dirty="0" smtClean="0">
                <a:solidFill>
                  <a:srgbClr val="202124"/>
                </a:solidFill>
                <a:latin typeface="arial" panose="020B0604020202020204" pitchFamily="34" charset="0"/>
              </a:rPr>
              <a:t>customized </a:t>
            </a:r>
            <a:r>
              <a:rPr lang="en-US" b="1" dirty="0">
                <a:solidFill>
                  <a:srgbClr val="202124"/>
                </a:solidFill>
                <a:latin typeface="arial" panose="020B0604020202020204" pitchFamily="34" charset="0"/>
              </a:rPr>
              <a:t>Global System for Mobile communication</a:t>
            </a:r>
            <a:r>
              <a:rPr lang="en-US" dirty="0">
                <a:solidFill>
                  <a:srgbClr val="202124"/>
                </a:solidFill>
                <a:latin typeface="arial" panose="020B0604020202020204" pitchFamily="34" charset="0"/>
              </a:rPr>
              <a:t> (GSM) </a:t>
            </a:r>
            <a:endParaRPr lang="en-US" b="1" u="sng" dirty="0"/>
          </a:p>
        </p:txBody>
      </p:sp>
      <p:sp>
        <p:nvSpPr>
          <p:cNvPr id="8" name="Rectangle 7"/>
          <p:cNvSpPr/>
          <p:nvPr/>
        </p:nvSpPr>
        <p:spPr>
          <a:xfrm>
            <a:off x="4048125" y="2195300"/>
            <a:ext cx="4572000" cy="1384995"/>
          </a:xfrm>
          <a:prstGeom prst="rect">
            <a:avLst/>
          </a:prstGeom>
          <a:ln>
            <a:solidFill>
              <a:schemeClr val="tx1"/>
            </a:solidFill>
          </a:ln>
        </p:spPr>
        <p:txBody>
          <a:bodyPr>
            <a:spAutoFit/>
          </a:bodyPr>
          <a:lstStyle/>
          <a:p>
            <a:r>
              <a:rPr lang="en-US" dirty="0">
                <a:solidFill>
                  <a:srgbClr val="202122"/>
                </a:solidFill>
                <a:latin typeface="Arial" panose="020B0604020202020204" pitchFamily="34" charset="0"/>
              </a:rPr>
              <a:t>A </a:t>
            </a:r>
            <a:r>
              <a:rPr lang="en-US" b="1" dirty="0">
                <a:solidFill>
                  <a:srgbClr val="202122"/>
                </a:solidFill>
                <a:latin typeface="Arial" panose="020B0604020202020204" pitchFamily="34" charset="0"/>
              </a:rPr>
              <a:t>GSM modem</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GSM module</a:t>
            </a:r>
            <a:r>
              <a:rPr lang="en-US" dirty="0">
                <a:solidFill>
                  <a:srgbClr val="202122"/>
                </a:solidFill>
                <a:latin typeface="Arial" panose="020B0604020202020204" pitchFamily="34" charset="0"/>
              </a:rPr>
              <a:t> is a device that uses </a:t>
            </a:r>
            <a:r>
              <a:rPr lang="en-US" dirty="0">
                <a:solidFill>
                  <a:srgbClr val="0645AD"/>
                </a:solidFill>
                <a:latin typeface="Arial" panose="020B0604020202020204" pitchFamily="34" charset="0"/>
                <a:hlinkClick r:id="rId2" tooltip="GSM"/>
              </a:rPr>
              <a:t>GSM</a:t>
            </a:r>
            <a:r>
              <a:rPr lang="en-US" dirty="0">
                <a:solidFill>
                  <a:srgbClr val="202122"/>
                </a:solidFill>
                <a:latin typeface="Arial" panose="020B0604020202020204" pitchFamily="34" charset="0"/>
              </a:rPr>
              <a:t> mobile telephone technology to provide a wireless data link to a network. GSM modems are used in mobile telephones and other equipment that communicates with mobile telephone networks. They use </a:t>
            </a:r>
            <a:r>
              <a:rPr lang="en-US" dirty="0">
                <a:solidFill>
                  <a:srgbClr val="0645AD"/>
                </a:solidFill>
                <a:latin typeface="Arial" panose="020B0604020202020204" pitchFamily="34" charset="0"/>
                <a:hlinkClick r:id="rId3" tooltip="SIM card"/>
              </a:rPr>
              <a:t>SIMs</a:t>
            </a:r>
            <a:r>
              <a:rPr lang="en-US" dirty="0">
                <a:solidFill>
                  <a:srgbClr val="202122"/>
                </a:solidFill>
                <a:latin typeface="Arial" panose="020B0604020202020204" pitchFamily="34" charset="0"/>
              </a:rPr>
              <a:t> to identify their device to the network.</a:t>
            </a:r>
            <a:r>
              <a:rPr lang="en-US" dirty="0">
                <a:solidFill>
                  <a:srgbClr val="231F20"/>
                </a:solidFill>
                <a:latin typeface="ReithSans"/>
              </a:rPr>
              <a:t>.</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70" y="980757"/>
            <a:ext cx="3116855" cy="3238818"/>
          </a:xfrm>
          <a:prstGeom prst="rect">
            <a:avLst/>
          </a:prstGeom>
        </p:spPr>
      </p:pic>
    </p:spTree>
    <p:extLst>
      <p:ext uri="{BB962C8B-B14F-4D97-AF65-F5344CB8AC3E}">
        <p14:creationId xmlns:p14="http://schemas.microsoft.com/office/powerpoint/2010/main" val="1217368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Objectives</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284070" y="2115550"/>
            <a:ext cx="4393205" cy="2104025"/>
          </a:xfrm>
        </p:spPr>
        <p:txBody>
          <a:bodyPr/>
          <a:lstStyle/>
          <a:p>
            <a:r>
              <a:rPr lang="en-US" dirty="0">
                <a:solidFill>
                  <a:srgbClr val="231F20"/>
                </a:solidFill>
                <a:latin typeface="+mn-lt"/>
              </a:rPr>
              <a:t>A sunglass that helps a blind person to detect a branch of tree appeared in front of him .we added this to our project so that it can alarm  our user about obstacles in front of his head.</a:t>
            </a:r>
          </a:p>
          <a:p>
            <a:endParaRPr lang="en-US" dirty="0">
              <a:latin typeface="+mn-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
        <p:nvSpPr>
          <p:cNvPr id="7" name="Google Shape;218;p22"/>
          <p:cNvSpPr txBox="1">
            <a:spLocks/>
          </p:cNvSpPr>
          <p:nvPr/>
        </p:nvSpPr>
        <p:spPr>
          <a:xfrm>
            <a:off x="3752851" y="559272"/>
            <a:ext cx="4848224" cy="118650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spcBef>
                <a:spcPts val="600"/>
              </a:spcBef>
            </a:pPr>
            <a:r>
              <a:rPr lang="en-US" sz="1800" b="1" dirty="0">
                <a:solidFill>
                  <a:srgbClr val="202124"/>
                </a:solidFill>
                <a:latin typeface="arial" panose="020B0604020202020204" pitchFamily="34" charset="0"/>
                <a:cs typeface="Times New Roman" panose="02020603050405020304" pitchFamily="18" charset="0"/>
              </a:rPr>
              <a:t>Sunglass for blind man </a:t>
            </a:r>
            <a:endParaRPr lang="en-US" sz="1800" b="1" u="sng" dirty="0"/>
          </a:p>
        </p:txBody>
      </p:sp>
      <p:pic>
        <p:nvPicPr>
          <p:cNvPr id="9" name="Picture Placeholder 8">
            <a:extLst>
              <a:ext uri="{FF2B5EF4-FFF2-40B4-BE49-F238E27FC236}">
                <a16:creationId xmlns:a16="http://schemas.microsoft.com/office/drawing/2014/main" id="{057F6B03-1E37-54CD-E47A-81578BBE8543}"/>
              </a:ext>
            </a:extLst>
          </p:cNvPr>
          <p:cNvPicPr>
            <a:picLocks noChangeAspect="1"/>
          </p:cNvPicPr>
          <p:nvPr/>
        </p:nvPicPr>
        <p:blipFill>
          <a:blip r:embed="rId2"/>
          <a:srcRect l="3058" r="3058"/>
          <a:stretch/>
        </p:blipFill>
        <p:spPr>
          <a:xfrm>
            <a:off x="858949" y="1152525"/>
            <a:ext cx="3697491" cy="2953747"/>
          </a:xfrm>
          <a:prstGeom prst="rect">
            <a:avLst/>
          </a:prstGeom>
        </p:spPr>
      </p:pic>
    </p:spTree>
    <p:extLst>
      <p:ext uri="{BB962C8B-B14F-4D97-AF65-F5344CB8AC3E}">
        <p14:creationId xmlns:p14="http://schemas.microsoft.com/office/powerpoint/2010/main" val="489728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25" y="832350"/>
            <a:ext cx="4114800" cy="420600"/>
          </a:xfrm>
        </p:spPr>
        <p:txBody>
          <a:bodyPr/>
          <a:lstStyle/>
          <a:p>
            <a:r>
              <a:rPr lang="en-US" dirty="0" smtClean="0"/>
              <a:t>Schematic diagram that was used as </a:t>
            </a:r>
            <a:r>
              <a:rPr lang="en-US" dirty="0"/>
              <a:t>Reference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1252950"/>
            <a:ext cx="4586683" cy="3507464"/>
          </a:xfrm>
          <a:prstGeom prst="rect">
            <a:avLst/>
          </a:prstGeom>
        </p:spPr>
      </p:pic>
    </p:spTree>
    <p:extLst>
      <p:ext uri="{BB962C8B-B14F-4D97-AF65-F5344CB8AC3E}">
        <p14:creationId xmlns:p14="http://schemas.microsoft.com/office/powerpoint/2010/main" val="372125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75" y="879975"/>
            <a:ext cx="4114800" cy="420600"/>
          </a:xfrm>
        </p:spPr>
        <p:txBody>
          <a:bodyPr/>
          <a:lstStyle/>
          <a:p>
            <a:r>
              <a:rPr lang="en-US" dirty="0" smtClean="0"/>
              <a:t>Figure of Complete Project</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Placeholder 8">
            <a:extLst>
              <a:ext uri="{FF2B5EF4-FFF2-40B4-BE49-F238E27FC236}">
                <a16:creationId xmlns:a16="http://schemas.microsoft.com/office/drawing/2014/main" id="{057F6B03-1E37-54CD-E47A-81578BBE8543}"/>
              </a:ext>
            </a:extLst>
          </p:cNvPr>
          <p:cNvPicPr>
            <a:picLocks noChangeAspect="1"/>
          </p:cNvPicPr>
          <p:nvPr/>
        </p:nvPicPr>
        <p:blipFill>
          <a:blip r:embed="rId2"/>
          <a:srcRect t="19521" b="19521"/>
          <a:stretch/>
        </p:blipFill>
        <p:spPr>
          <a:xfrm>
            <a:off x="499975" y="1246850"/>
            <a:ext cx="7223760" cy="3480975"/>
          </a:xfrm>
          <a:prstGeom prst="rect">
            <a:avLst/>
          </a:prstGeom>
        </p:spPr>
      </p:pic>
    </p:spTree>
    <p:extLst>
      <p:ext uri="{BB962C8B-B14F-4D97-AF65-F5344CB8AC3E}">
        <p14:creationId xmlns:p14="http://schemas.microsoft.com/office/powerpoint/2010/main" val="60317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457200" y="-100"/>
            <a:ext cx="5486400" cy="7049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Project description</a:t>
            </a:r>
            <a:endParaRPr dirty="0"/>
          </a:p>
        </p:txBody>
      </p:sp>
      <p:sp>
        <p:nvSpPr>
          <p:cNvPr id="2" name="Text Placeholder 1"/>
          <p:cNvSpPr>
            <a:spLocks noGrp="1"/>
          </p:cNvSpPr>
          <p:nvPr>
            <p:ph type="body" idx="1"/>
          </p:nvPr>
        </p:nvSpPr>
        <p:spPr>
          <a:xfrm>
            <a:off x="159699" y="1200150"/>
            <a:ext cx="7774625" cy="2764800"/>
          </a:xfrm>
        </p:spPr>
        <p:txBody>
          <a:bodyPr/>
          <a:lstStyle/>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This is a project </a:t>
            </a:r>
            <a:r>
              <a:rPr lang="en-US" sz="1400" dirty="0">
                <a:solidFill>
                  <a:srgbClr val="000000"/>
                </a:solidFill>
                <a:latin typeface="+mn-lt"/>
                <a:ea typeface="Calibri" panose="020F0502020204030204" pitchFamily="34" charset="0"/>
                <a:cs typeface="Vrinda" panose="020B0502040204020203" pitchFamily="34" charset="0"/>
              </a:rPr>
              <a:t>of a</a:t>
            </a:r>
            <a:r>
              <a:rPr lang="en-US" sz="1400" kern="1200" dirty="0">
                <a:solidFill>
                  <a:srgbClr val="000000"/>
                </a:solidFill>
                <a:latin typeface="+mn-lt"/>
                <a:ea typeface="Calibri" panose="020F0502020204030204" pitchFamily="34" charset="0"/>
                <a:cs typeface="Vrinda" panose="020B0502040204020203" pitchFamily="34" charset="0"/>
              </a:rPr>
              <a:t> Smart Stick For Blind Peoples.</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In this Smart stick there are sensors which senses the obstacles or walls from 15cm  range then </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this stick vibrates &amp; makes buzz sound. Another sonar used under the stick to detect </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Any holes/ditches in 15 cm range. This is all done by sonar. Thus, </a:t>
            </a:r>
            <a:r>
              <a:rPr lang="en-US" sz="1400" dirty="0">
                <a:solidFill>
                  <a:srgbClr val="000000"/>
                </a:solidFill>
                <a:latin typeface="+mn-lt"/>
                <a:ea typeface="Calibri" panose="020F0502020204030204" pitchFamily="34" charset="0"/>
                <a:cs typeface="Vrinda" panose="020B0502040204020203" pitchFamily="34" charset="0"/>
              </a:rPr>
              <a:t>t</a:t>
            </a:r>
            <a:r>
              <a:rPr lang="en-US" sz="1400" kern="1200" dirty="0">
                <a:solidFill>
                  <a:srgbClr val="000000"/>
                </a:solidFill>
                <a:latin typeface="+mn-lt"/>
                <a:ea typeface="Calibri" panose="020F0502020204030204" pitchFamily="34" charset="0"/>
                <a:cs typeface="Vrinda" panose="020B0502040204020203" pitchFamily="34" charset="0"/>
              </a:rPr>
              <a:t>his Smart Stick warns the blind person that there is an obstacle or wall in-front of him/her.</a:t>
            </a:r>
            <a:r>
              <a:rPr lang="en-US" sz="1400" dirty="0">
                <a:latin typeface="+mn-lt"/>
                <a:ea typeface="Calibri" panose="020F0502020204030204" pitchFamily="34" charset="0"/>
                <a:cs typeface="Vrinda" panose="020B0502040204020203" pitchFamily="34" charset="0"/>
              </a:rPr>
              <a:t> </a:t>
            </a:r>
            <a:r>
              <a:rPr lang="en-US" sz="1400" kern="1200" dirty="0">
                <a:solidFill>
                  <a:srgbClr val="000000"/>
                </a:solidFill>
                <a:latin typeface="+mn-lt"/>
                <a:ea typeface="Calibri" panose="020F0502020204030204" pitchFamily="34" charset="0"/>
                <a:cs typeface="Vrinda" panose="020B0502040204020203" pitchFamily="34" charset="0"/>
              </a:rPr>
              <a:t>Then that person will be warned from obstacle or wall.</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Fire detector is used to detect fire and then vibration motor and buzzer will work simultaneously.</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Frequency </a:t>
            </a:r>
            <a:r>
              <a:rPr lang="en-US" sz="1400" dirty="0">
                <a:solidFill>
                  <a:srgbClr val="000000"/>
                </a:solidFill>
                <a:latin typeface="+mn-lt"/>
                <a:ea typeface="Calibri" panose="020F0502020204030204" pitchFamily="34" charset="0"/>
                <a:cs typeface="Vrinda" panose="020B0502040204020203" pitchFamily="34" charset="0"/>
              </a:rPr>
              <a:t>of </a:t>
            </a:r>
            <a:r>
              <a:rPr lang="en-US" sz="1400" kern="1200" dirty="0">
                <a:solidFill>
                  <a:srgbClr val="000000"/>
                </a:solidFill>
                <a:latin typeface="+mn-lt"/>
                <a:ea typeface="Calibri" panose="020F0502020204030204" pitchFamily="34" charset="0"/>
                <a:cs typeface="Vrinda" panose="020B0502040204020203" pitchFamily="34" charset="0"/>
              </a:rPr>
              <a:t>sound(different from other buzzer) is used so that blind man easily detect that</a:t>
            </a:r>
            <a:r>
              <a:rPr lang="en-US" sz="1400" dirty="0">
                <a:latin typeface="+mn-lt"/>
                <a:ea typeface="Calibri" panose="020F0502020204030204" pitchFamily="34" charset="0"/>
                <a:cs typeface="Vrinda" panose="020B0502040204020203" pitchFamily="34" charset="0"/>
              </a:rPr>
              <a:t> </a:t>
            </a:r>
            <a:r>
              <a:rPr lang="en-US" sz="1400" kern="1200" dirty="0">
                <a:solidFill>
                  <a:srgbClr val="000000"/>
                </a:solidFill>
                <a:latin typeface="+mn-lt"/>
                <a:ea typeface="Calibri" panose="020F0502020204030204" pitchFamily="34" charset="0"/>
                <a:cs typeface="Vrinda" panose="020B0502040204020203" pitchFamily="34" charset="0"/>
              </a:rPr>
              <a:t>it’s an alarm for fire. </a:t>
            </a:r>
            <a:r>
              <a:rPr lang="en-US" sz="1400" kern="1200" dirty="0">
                <a:solidFill>
                  <a:srgbClr val="FF0000"/>
                </a:solidFill>
                <a:latin typeface="+mn-lt"/>
                <a:ea typeface="Calibri" panose="020F0502020204030204" pitchFamily="34" charset="0"/>
                <a:cs typeface="Vrinda" panose="020B0502040204020203" pitchFamily="34" charset="0"/>
              </a:rPr>
              <a:t>As blind men are have very sharp sense of hearing they easily differentiate the differences in such sounds and can act accordingly</a:t>
            </a:r>
            <a:r>
              <a:rPr lang="en-US" sz="1400" kern="1200" dirty="0" smtClean="0">
                <a:solidFill>
                  <a:srgbClr val="FF0000"/>
                </a:solidFill>
                <a:latin typeface="+mn-lt"/>
                <a:ea typeface="Calibri" panose="020F0502020204030204" pitchFamily="34" charset="0"/>
                <a:cs typeface="Vrinda" panose="020B0502040204020203" pitchFamily="34" charset="0"/>
              </a:rPr>
              <a:t>.</a:t>
            </a:r>
            <a:endParaRPr lang="en-US" sz="1400" kern="1200" dirty="0">
              <a:solidFill>
                <a:srgbClr val="FF0000"/>
              </a:solidFill>
              <a:latin typeface="+mn-lt"/>
              <a:ea typeface="Calibri" panose="020F0502020204030204" pitchFamily="34" charset="0"/>
              <a:cs typeface="Vrinda" panose="020B0502040204020203" pitchFamily="34" charset="0"/>
            </a:endParaRPr>
          </a:p>
        </p:txBody>
      </p:sp>
      <p:sp>
        <p:nvSpPr>
          <p:cNvPr id="231" name="Google Shape;231;p24"/>
          <p:cNvSpPr txBox="1">
            <a:spLocks noGrp="1"/>
          </p:cNvSpPr>
          <p:nvPr>
            <p:ph type="sldNum" idx="12"/>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605245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259225" y="571400"/>
            <a:ext cx="5486400" cy="7049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Project description</a:t>
            </a:r>
            <a:endParaRPr dirty="0"/>
          </a:p>
        </p:txBody>
      </p:sp>
      <p:sp>
        <p:nvSpPr>
          <p:cNvPr id="2" name="Text Placeholder 1"/>
          <p:cNvSpPr>
            <a:spLocks noGrp="1"/>
          </p:cNvSpPr>
          <p:nvPr>
            <p:ph type="body" idx="1"/>
          </p:nvPr>
        </p:nvSpPr>
        <p:spPr>
          <a:xfrm>
            <a:off x="173500" y="2031850"/>
            <a:ext cx="8515350" cy="2764800"/>
          </a:xfrm>
        </p:spPr>
        <p:txBody>
          <a:bodyPr/>
          <a:lstStyle/>
          <a:p>
            <a:pPr marL="0" eaLnBrk="0" fontAlgn="base" hangingPunct="0">
              <a:lnSpc>
                <a:spcPct val="107000"/>
              </a:lnSpc>
              <a:spcBef>
                <a:spcPts val="0"/>
              </a:spcBef>
              <a:spcAft>
                <a:spcPts val="800"/>
              </a:spcAft>
            </a:pPr>
            <a:r>
              <a:rPr lang="en-US" sz="1400" dirty="0">
                <a:solidFill>
                  <a:srgbClr val="000000"/>
                </a:solidFill>
                <a:latin typeface="+mn-lt"/>
                <a:ea typeface="Calibri" panose="020F0502020204030204" pitchFamily="34" charset="0"/>
                <a:cs typeface="Vrinda" panose="020B0502040204020203" pitchFamily="34" charset="0"/>
              </a:rPr>
              <a:t>Water sensor is designed for water detection, which can be widely used in sensing rainfall, water pits and even liquid leakage.</a:t>
            </a:r>
          </a:p>
          <a:p>
            <a:pPr marL="0" eaLnBrk="0" fontAlgn="base" hangingPunct="0">
              <a:lnSpc>
                <a:spcPct val="107000"/>
              </a:lnSpc>
              <a:spcBef>
                <a:spcPts val="0"/>
              </a:spcBef>
              <a:spcAft>
                <a:spcPts val="800"/>
              </a:spcAft>
            </a:pPr>
            <a:r>
              <a:rPr lang="en-US" sz="1400" dirty="0">
                <a:solidFill>
                  <a:srgbClr val="000000"/>
                </a:solidFill>
                <a:latin typeface="+mn-lt"/>
                <a:ea typeface="Calibri" panose="020F0502020204030204" pitchFamily="34" charset="0"/>
                <a:cs typeface="Vrinda" panose="020B0502040204020203" pitchFamily="34" charset="0"/>
              </a:rPr>
              <a:t>LDR that detect bleak and make a led  turn on so that anyone around blind men can realize his existence.</a:t>
            </a:r>
            <a:endParaRPr lang="en-US" sz="1400" dirty="0">
              <a:latin typeface="+mn-lt"/>
              <a:ea typeface="Calibri" panose="020F0502020204030204" pitchFamily="34" charset="0"/>
              <a:cs typeface="Vrinda" panose="020B0502040204020203" pitchFamily="34" charset="0"/>
            </a:endParaRPr>
          </a:p>
          <a:p>
            <a:pPr marL="0" eaLnBrk="0" fontAlgn="base" hangingPunct="0">
              <a:lnSpc>
                <a:spcPct val="107000"/>
              </a:lnSpc>
              <a:spcBef>
                <a:spcPts val="0"/>
              </a:spcBef>
              <a:spcAft>
                <a:spcPts val="800"/>
              </a:spcAft>
            </a:pPr>
            <a:r>
              <a:rPr lang="en-US" sz="1400" kern="1200" dirty="0">
                <a:solidFill>
                  <a:srgbClr val="000000"/>
                </a:solidFill>
                <a:latin typeface="+mn-lt"/>
                <a:ea typeface="Calibri" panose="020F0502020204030204" pitchFamily="34" charset="0"/>
                <a:cs typeface="Vrinda" panose="020B0502040204020203" pitchFamily="34" charset="0"/>
              </a:rPr>
              <a:t>A sunglass is added to our project to detect any obstacle just in front of his face(like tree branch</a:t>
            </a:r>
            <a:r>
              <a:rPr lang="en-US" sz="1400" kern="1200" dirty="0" smtClean="0">
                <a:solidFill>
                  <a:srgbClr val="000000"/>
                </a:solidFill>
                <a:latin typeface="+mn-lt"/>
                <a:ea typeface="Calibri" panose="020F0502020204030204" pitchFamily="34" charset="0"/>
                <a:cs typeface="Vrinda" panose="020B0502040204020203" pitchFamily="34" charset="0"/>
              </a:rPr>
              <a:t>).</a:t>
            </a:r>
          </a:p>
          <a:p>
            <a:pPr marL="0" eaLnBrk="0" fontAlgn="base" hangingPunct="0">
              <a:lnSpc>
                <a:spcPct val="107000"/>
              </a:lnSpc>
              <a:spcBef>
                <a:spcPts val="0"/>
              </a:spcBef>
              <a:spcAft>
                <a:spcPts val="800"/>
              </a:spcAft>
            </a:pPr>
            <a:r>
              <a:rPr lang="en-US" sz="1400" kern="1200" dirty="0" smtClean="0">
                <a:solidFill>
                  <a:srgbClr val="000000"/>
                </a:solidFill>
                <a:latin typeface="+mn-lt"/>
                <a:ea typeface="Calibri" panose="020F0502020204030204" pitchFamily="34" charset="0"/>
                <a:cs typeface="Vrinda" panose="020B0502040204020203" pitchFamily="34" charset="0"/>
              </a:rPr>
              <a:t>Finally We have added GSM module so that blind men can send emergency message when necessary</a:t>
            </a:r>
            <a:endParaRPr lang="en-US" sz="1400" dirty="0">
              <a:latin typeface="+mn-lt"/>
              <a:ea typeface="Calibri" panose="020F0502020204030204" pitchFamily="34" charset="0"/>
              <a:cs typeface="Vrinda" panose="020B0502040204020203" pitchFamily="34" charset="0"/>
            </a:endParaRPr>
          </a:p>
          <a:p>
            <a:pPr marL="0" indent="0" eaLnBrk="0" fontAlgn="base" hangingPunct="0">
              <a:lnSpc>
                <a:spcPct val="107000"/>
              </a:lnSpc>
              <a:spcBef>
                <a:spcPts val="0"/>
              </a:spcBef>
              <a:spcAft>
                <a:spcPts val="800"/>
              </a:spcAft>
              <a:buNone/>
            </a:pPr>
            <a:r>
              <a:rPr lang="en-US" sz="1400" kern="1200" dirty="0">
                <a:solidFill>
                  <a:srgbClr val="000000"/>
                </a:solidFill>
                <a:latin typeface="+mn-lt"/>
                <a:ea typeface="Calibri" panose="020F0502020204030204" pitchFamily="34" charset="0"/>
                <a:cs typeface="Vrinda" panose="020B0502040204020203" pitchFamily="34" charset="0"/>
              </a:rPr>
              <a:t>   </a:t>
            </a:r>
            <a:r>
              <a:rPr lang="en-US" sz="1400" kern="1200" dirty="0" smtClean="0">
                <a:solidFill>
                  <a:srgbClr val="000000"/>
                </a:solidFill>
                <a:latin typeface="+mn-lt"/>
                <a:ea typeface="Calibri" panose="020F0502020204030204" pitchFamily="34" charset="0"/>
                <a:cs typeface="Vrinda" panose="020B0502040204020203" pitchFamily="34" charset="0"/>
              </a:rPr>
              <a:t>Thus, this is the overall description of functionality of our project</a:t>
            </a:r>
            <a:endParaRPr lang="en-US" sz="1400" dirty="0">
              <a:latin typeface="+mn-lt"/>
            </a:endParaRPr>
          </a:p>
          <a:p>
            <a:endParaRPr lang="en-US" sz="1400" dirty="0">
              <a:latin typeface="+mn-lt"/>
            </a:endParaRPr>
          </a:p>
          <a:p>
            <a:pPr marL="76200" indent="0">
              <a:buNone/>
            </a:pPr>
            <a:endParaRPr lang="en-US" sz="1400" dirty="0">
              <a:latin typeface="+mn-lt"/>
            </a:endParaRPr>
          </a:p>
          <a:p>
            <a:pPr marL="0" eaLnBrk="0" fontAlgn="base" hangingPunct="0">
              <a:lnSpc>
                <a:spcPct val="107000"/>
              </a:lnSpc>
              <a:spcBef>
                <a:spcPts val="0"/>
              </a:spcBef>
              <a:spcAft>
                <a:spcPts val="800"/>
              </a:spcAft>
            </a:pPr>
            <a:endParaRPr lang="en-US" sz="1400" dirty="0">
              <a:latin typeface="+mn-lt"/>
            </a:endParaRPr>
          </a:p>
        </p:txBody>
      </p:sp>
      <p:sp>
        <p:nvSpPr>
          <p:cNvPr id="231" name="Google Shape;231;p24"/>
          <p:cNvSpPr txBox="1">
            <a:spLocks noGrp="1"/>
          </p:cNvSpPr>
          <p:nvPr>
            <p:ph type="sldNum" idx="12"/>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259225" y="571400"/>
            <a:ext cx="5486400" cy="7049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Project description</a:t>
            </a:r>
            <a:endParaRPr dirty="0"/>
          </a:p>
        </p:txBody>
      </p:sp>
      <p:sp>
        <p:nvSpPr>
          <p:cNvPr id="231" name="Google Shape;231;p24"/>
          <p:cNvSpPr txBox="1">
            <a:spLocks noGrp="1"/>
          </p:cNvSpPr>
          <p:nvPr>
            <p:ph type="sldNum" idx="12"/>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18377" y="1007076"/>
            <a:ext cx="1526843" cy="20357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296" y="1276351"/>
            <a:ext cx="1786029" cy="2448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36" y="2901558"/>
            <a:ext cx="2027058" cy="177254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463877" y="786476"/>
            <a:ext cx="1500588" cy="203001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18421" y="1620856"/>
            <a:ext cx="2448260" cy="1759249"/>
          </a:xfrm>
          <a:prstGeom prst="rect">
            <a:avLst/>
          </a:prstGeom>
        </p:spPr>
      </p:pic>
      <p:sp>
        <p:nvSpPr>
          <p:cNvPr id="12" name="Text Placeholder 1"/>
          <p:cNvSpPr>
            <a:spLocks noGrp="1"/>
          </p:cNvSpPr>
          <p:nvPr>
            <p:ph type="body" idx="1"/>
          </p:nvPr>
        </p:nvSpPr>
        <p:spPr>
          <a:xfrm>
            <a:off x="2352675" y="4326965"/>
            <a:ext cx="3543299" cy="307227"/>
          </a:xfrm>
        </p:spPr>
        <p:txBody>
          <a:bodyPr/>
          <a:lstStyle/>
          <a:p>
            <a:pPr marL="0" indent="0" eaLnBrk="0" fontAlgn="base" hangingPunct="0">
              <a:lnSpc>
                <a:spcPct val="107000"/>
              </a:lnSpc>
              <a:spcBef>
                <a:spcPts val="0"/>
              </a:spcBef>
              <a:spcAft>
                <a:spcPts val="800"/>
              </a:spcAft>
              <a:buNone/>
            </a:pPr>
            <a:r>
              <a:rPr lang="en-US" sz="1400" kern="1200" dirty="0" smtClean="0">
                <a:solidFill>
                  <a:srgbClr val="FF0000"/>
                </a:solidFill>
                <a:latin typeface="+mn-lt"/>
                <a:ea typeface="Calibri" panose="020F0502020204030204" pitchFamily="34" charset="0"/>
                <a:cs typeface="Vrinda" panose="020B0502040204020203" pitchFamily="34" charset="0"/>
              </a:rPr>
              <a:t>Fig: Photos of different parts of the project</a:t>
            </a:r>
            <a:endParaRPr lang="en-US" sz="1400" kern="1200" dirty="0">
              <a:solidFill>
                <a:srgbClr val="FF0000"/>
              </a:solidFill>
              <a:latin typeface="+mn-lt"/>
              <a:ea typeface="Calibri" panose="020F0502020204030204" pitchFamily="34" charset="0"/>
              <a:cs typeface="Vrinda" panose="020B0502040204020203" pitchFamily="34" charset="0"/>
            </a:endParaRPr>
          </a:p>
        </p:txBody>
      </p:sp>
      <p:pic>
        <p:nvPicPr>
          <p:cNvPr id="13" name="Picture Placeholder 8">
            <a:extLst>
              <a:ext uri="{FF2B5EF4-FFF2-40B4-BE49-F238E27FC236}">
                <a16:creationId xmlns:a16="http://schemas.microsoft.com/office/drawing/2014/main" id="{057F6B03-1E37-54CD-E47A-81578BBE8543}"/>
              </a:ext>
            </a:extLst>
          </p:cNvPr>
          <p:cNvPicPr>
            <a:picLocks noChangeAspect="1"/>
          </p:cNvPicPr>
          <p:nvPr/>
        </p:nvPicPr>
        <p:blipFill>
          <a:blip r:embed="rId8"/>
          <a:srcRect l="3058" r="3058"/>
          <a:stretch/>
        </p:blipFill>
        <p:spPr>
          <a:xfrm>
            <a:off x="6191613" y="2725768"/>
            <a:ext cx="2004373" cy="1601197"/>
          </a:xfrm>
          <a:prstGeom prst="rect">
            <a:avLst/>
          </a:prstGeom>
        </p:spPr>
      </p:pic>
    </p:spTree>
    <p:extLst>
      <p:ext uri="{BB962C8B-B14F-4D97-AF65-F5344CB8AC3E}">
        <p14:creationId xmlns:p14="http://schemas.microsoft.com/office/powerpoint/2010/main" val="2505533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ctr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Video Demo</a:t>
            </a:r>
            <a:endParaRPr dirty="0"/>
          </a:p>
        </p:txBody>
      </p:sp>
      <p:sp>
        <p:nvSpPr>
          <p:cNvPr id="4" name="Subtitle 3"/>
          <p:cNvSpPr>
            <a:spLocks noGrp="1"/>
          </p:cNvSpPr>
          <p:nvPr>
            <p:ph type="subTitle" idx="1"/>
          </p:nvPr>
        </p:nvSpPr>
        <p:spPr>
          <a:xfrm>
            <a:off x="457200" y="2763852"/>
            <a:ext cx="7719848" cy="784800"/>
          </a:xfrm>
        </p:spPr>
        <p:txBody>
          <a:bodyPr/>
          <a:lstStyle/>
          <a:p>
            <a:r>
              <a:rPr lang="en-US" dirty="0">
                <a:solidFill>
                  <a:schemeClr val="tx1"/>
                </a:solidFill>
              </a:rPr>
              <a:t>https://drive.google.com/drive/folders/1ZEDme4u4hKnWYSbA_ySjlXmsTaLjUp5O?usp=sharing</a:t>
            </a: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ctrTitle"/>
          </p:nvPr>
        </p:nvSpPr>
        <p:spPr>
          <a:xfrm>
            <a:off x="342900" y="6308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References:</a:t>
            </a:r>
            <a:endParaRPr dirty="0"/>
          </a:p>
        </p:txBody>
      </p:sp>
      <p:sp>
        <p:nvSpPr>
          <p:cNvPr id="413" name="Google Shape;413;p38"/>
          <p:cNvSpPr txBox="1">
            <a:spLocks noGrp="1"/>
          </p:cNvSpPr>
          <p:nvPr>
            <p:ph type="subTitle" idx="1"/>
          </p:nvPr>
        </p:nvSpPr>
        <p:spPr>
          <a:xfrm>
            <a:off x="457199" y="1638300"/>
            <a:ext cx="8924925" cy="2952750"/>
          </a:xfrm>
          <a:prstGeom prst="rect">
            <a:avLst/>
          </a:prstGeom>
        </p:spPr>
        <p:txBody>
          <a:bodyPr spcFirstLastPara="1" wrap="square" lIns="0" tIns="0" rIns="0" bIns="0" anchor="t" anchorCtr="0">
            <a:noAutofit/>
          </a:bodyPr>
          <a:lstStyle/>
          <a:p>
            <a:pPr lvl="0" indent="-457200">
              <a:buFont typeface="+mj-lt"/>
              <a:buAutoNum type="arabicPeriod"/>
            </a:pPr>
            <a:r>
              <a:rPr lang="en-US" sz="1800" dirty="0">
                <a:latin typeface="+mn-lt"/>
                <a:hlinkClick r:id="rId3"/>
              </a:rPr>
              <a:t>https://</a:t>
            </a:r>
            <a:r>
              <a:rPr lang="en-US" sz="1800" dirty="0" smtClean="0">
                <a:latin typeface="+mn-lt"/>
                <a:hlinkClick r:id="rId3"/>
              </a:rPr>
              <a:t>create.arduino.cc/projecthub/24Ishan/fire-sensor-4ad4de</a:t>
            </a:r>
            <a:endParaRPr lang="en-US" sz="1800" dirty="0" smtClean="0">
              <a:latin typeface="+mn-lt"/>
            </a:endParaRPr>
          </a:p>
          <a:p>
            <a:pPr lvl="0" indent="-457200">
              <a:buFont typeface="+mj-lt"/>
              <a:buAutoNum type="arabicPeriod"/>
            </a:pPr>
            <a:r>
              <a:rPr lang="en-US" sz="1800" dirty="0">
                <a:latin typeface="+mn-lt"/>
                <a:hlinkClick r:id="rId4"/>
              </a:rPr>
              <a:t>https://</a:t>
            </a:r>
            <a:r>
              <a:rPr lang="en-US" sz="1800" dirty="0" smtClean="0">
                <a:latin typeface="+mn-lt"/>
                <a:hlinkClick r:id="rId4"/>
              </a:rPr>
              <a:t>create.arduino.cc/projecthub/NewMC/water-level-monitor-b42be9?ref=search&amp;ref_id=water%20sensor&amp;offset=2</a:t>
            </a:r>
            <a:endParaRPr lang="en-US" sz="1800" dirty="0" smtClean="0">
              <a:latin typeface="+mn-lt"/>
            </a:endParaRPr>
          </a:p>
          <a:p>
            <a:pPr lvl="0" indent="-457200">
              <a:buFont typeface="+mj-lt"/>
              <a:buAutoNum type="arabicPeriod"/>
            </a:pPr>
            <a:r>
              <a:rPr lang="en-US" sz="1800" dirty="0">
                <a:latin typeface="+mn-lt"/>
                <a:hlinkClick r:id="rId5"/>
              </a:rPr>
              <a:t>https://www.youtube.com/watch?v=_</a:t>
            </a:r>
            <a:r>
              <a:rPr lang="en-US" sz="1800" dirty="0" smtClean="0">
                <a:latin typeface="+mn-lt"/>
                <a:hlinkClick r:id="rId5"/>
              </a:rPr>
              <a:t>RpSaj9j-GY</a:t>
            </a:r>
            <a:endParaRPr lang="en-US" sz="1800" dirty="0" smtClean="0">
              <a:latin typeface="+mn-lt"/>
            </a:endParaRPr>
          </a:p>
          <a:p>
            <a:pPr lvl="0" indent="-457200">
              <a:buFont typeface="+mj-lt"/>
              <a:buAutoNum type="arabicPeriod"/>
            </a:pPr>
            <a:r>
              <a:rPr lang="en-US" sz="1800" dirty="0">
                <a:latin typeface="+mn-lt"/>
                <a:hlinkClick r:id="rId6"/>
              </a:rPr>
              <a:t>https://www.makeuseof.com/tag/getting-started-with-arduino-a-beginners-guide</a:t>
            </a:r>
            <a:r>
              <a:rPr lang="en-US" sz="1800" dirty="0" smtClean="0">
                <a:latin typeface="+mn-lt"/>
                <a:hlinkClick r:id="rId6"/>
              </a:rPr>
              <a:t>/</a:t>
            </a:r>
            <a:endParaRPr lang="en-US" sz="1800" dirty="0" smtClean="0">
              <a:latin typeface="+mn-lt"/>
            </a:endParaRPr>
          </a:p>
          <a:p>
            <a:pPr marL="0" lvl="0" indent="0"/>
            <a:endParaRPr sz="1800" dirty="0">
              <a:latin typeface="+mn-lt"/>
            </a:endParaRPr>
          </a:p>
        </p:txBody>
      </p:sp>
    </p:spTree>
    <p:extLst>
      <p:ext uri="{BB962C8B-B14F-4D97-AF65-F5344CB8AC3E}">
        <p14:creationId xmlns:p14="http://schemas.microsoft.com/office/powerpoint/2010/main" val="367906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0" scaled="0"/>
        </a:gradFill>
        <a:effectLst/>
      </p:bgPr>
    </p:bg>
    <p:spTree>
      <p:nvGrpSpPr>
        <p:cNvPr id="1" name="Shape 389"/>
        <p:cNvGrpSpPr/>
        <p:nvPr/>
      </p:nvGrpSpPr>
      <p:grpSpPr>
        <a:xfrm>
          <a:off x="0" y="0"/>
          <a:ext cx="0" cy="0"/>
          <a:chOff x="0" y="0"/>
          <a:chExt cx="0" cy="0"/>
        </a:xfrm>
      </p:grpSpPr>
      <p:sp>
        <p:nvSpPr>
          <p:cNvPr id="390" name="Google Shape;390;p35"/>
          <p:cNvSpPr txBox="1">
            <a:spLocks noGrp="1"/>
          </p:cNvSpPr>
          <p:nvPr>
            <p:ph type="ctrTitle"/>
          </p:nvPr>
        </p:nvSpPr>
        <p:spPr>
          <a:xfrm>
            <a:off x="1390649" y="1419225"/>
            <a:ext cx="5305425" cy="1400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smtClean="0"/>
              <a:t>Thank You</a:t>
            </a:r>
            <a:endParaRPr sz="7200" dirty="0"/>
          </a:p>
        </p:txBody>
      </p:sp>
      <p:sp>
        <p:nvSpPr>
          <p:cNvPr id="392" name="Google Shape;392;p35"/>
          <p:cNvSpPr txBox="1">
            <a:spLocks noGrp="1"/>
          </p:cNvSpPr>
          <p:nvPr>
            <p:ph type="sldNum" idx="4294967295"/>
          </p:nvPr>
        </p:nvSpPr>
        <p:spPr>
          <a:xfrm>
            <a:off x="0" y="4673600"/>
            <a:ext cx="482600" cy="246063"/>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97971" y="0"/>
            <a:ext cx="6945086"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The main objectives of this project are:-</a:t>
            </a:r>
            <a:endParaRPr dirty="0"/>
          </a:p>
        </p:txBody>
      </p:sp>
      <p:sp>
        <p:nvSpPr>
          <p:cNvPr id="174" name="Google Shape;174;p18"/>
          <p:cNvSpPr txBox="1">
            <a:spLocks noGrp="1"/>
          </p:cNvSpPr>
          <p:nvPr>
            <p:ph type="body" idx="1"/>
          </p:nvPr>
        </p:nvSpPr>
        <p:spPr>
          <a:xfrm>
            <a:off x="525997" y="1615011"/>
            <a:ext cx="7946075" cy="2764800"/>
          </a:xfrm>
          <a:prstGeom prst="rect">
            <a:avLst/>
          </a:prstGeom>
        </p:spPr>
        <p:txBody>
          <a:bodyPr spcFirstLastPara="1" wrap="square" lIns="0" tIns="0" rIns="0" bIns="0" anchor="t" anchorCtr="0">
            <a:noAutofit/>
          </a:bodyPr>
          <a:lstStyle/>
          <a:p>
            <a:pPr marL="285750" indent="-285750">
              <a:buClr>
                <a:schemeClr val="tx1"/>
              </a:buClr>
              <a:buSzPct val="1030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main objective of our project is to build a smart stick for blinds so that they can walk more independently and comfortably.</a:t>
            </a:r>
          </a:p>
          <a:p>
            <a:pPr marL="285750" indent="-285750">
              <a:buClr>
                <a:schemeClr val="tx1"/>
              </a:buClr>
              <a:buSzPct val="1030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To implement the project in such a way so that it can detect obstacles at certain range, holes, water obstacles, fire and react accordingly i.e. vibration motor, buzzer, LED etc.</a:t>
            </a:r>
          </a:p>
          <a:p>
            <a:pPr marL="285750" indent="-285750">
              <a:buClr>
                <a:schemeClr val="tx1"/>
              </a:buClr>
              <a:buSzPct val="1030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To help blind men to send </a:t>
            </a:r>
            <a:r>
              <a:rPr lang="en-US" dirty="0" smtClean="0">
                <a:latin typeface="Times New Roman" panose="02020603050405020304" pitchFamily="18" charset="0"/>
                <a:cs typeface="Times New Roman" panose="02020603050405020304" pitchFamily="18" charset="0"/>
              </a:rPr>
              <a:t>emergency message</a:t>
            </a:r>
            <a:endParaRPr lang="en-US" dirty="0">
              <a:latin typeface="Times New Roman" panose="02020603050405020304" pitchFamily="18" charset="0"/>
              <a:cs typeface="Times New Roman" panose="02020603050405020304" pitchFamily="18"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499975" y="2046107"/>
            <a:ext cx="4976804" cy="42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000" dirty="0" smtClean="0"/>
              <a:t>Design Process</a:t>
            </a:r>
            <a:endParaRPr sz="8000" dirty="0"/>
          </a:p>
        </p:txBody>
      </p:sp>
      <p:sp>
        <p:nvSpPr>
          <p:cNvPr id="155" name="Google Shape;155;p15"/>
          <p:cNvSpPr txBox="1">
            <a:spLocks noGrp="1"/>
          </p:cNvSpPr>
          <p:nvPr>
            <p:ph type="body" idx="1"/>
          </p:nvPr>
        </p:nvSpPr>
        <p:spPr>
          <a:xfrm>
            <a:off x="2100942" y="2677750"/>
            <a:ext cx="5486400" cy="2118900"/>
          </a:xfrm>
          <a:prstGeom prst="rect">
            <a:avLst/>
          </a:prstGeom>
        </p:spPr>
        <p:txBody>
          <a:bodyPr spcFirstLastPara="1" wrap="square" lIns="0" tIns="0" rIns="0" bIns="0" anchor="ctr" anchorCtr="0">
            <a:noAutofit/>
          </a:bodyPr>
          <a:lstStyle/>
          <a:p>
            <a:pPr marL="342900" lvl="0" indent="-342900" algn="l" rtl="0">
              <a:spcBef>
                <a:spcPts val="600"/>
              </a:spcBef>
              <a:spcAft>
                <a:spcPts val="0"/>
              </a:spcAft>
              <a:buFont typeface="Wingdings" panose="05000000000000000000" pitchFamily="2" charset="2"/>
              <a:buChar char="v"/>
            </a:pPr>
            <a:r>
              <a:rPr lang="en-US" b="1" dirty="0" smtClean="0"/>
              <a:t>What do we want to do with this smart blind stick?</a:t>
            </a:r>
            <a:endParaRPr b="1" dirty="0"/>
          </a:p>
        </p:txBody>
      </p:sp>
      <p:sp>
        <p:nvSpPr>
          <p:cNvPr id="156" name="Google Shape;156;p1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97971" y="0"/>
            <a:ext cx="6945086"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Design Process (cont’d)</a:t>
            </a:r>
            <a:endParaRPr dirty="0"/>
          </a:p>
        </p:txBody>
      </p:sp>
      <p:sp>
        <p:nvSpPr>
          <p:cNvPr id="174" name="Google Shape;174;p18"/>
          <p:cNvSpPr txBox="1">
            <a:spLocks noGrp="1"/>
          </p:cNvSpPr>
          <p:nvPr>
            <p:ph type="body" idx="1"/>
          </p:nvPr>
        </p:nvSpPr>
        <p:spPr>
          <a:xfrm>
            <a:off x="359725" y="1642600"/>
            <a:ext cx="7946075" cy="2764800"/>
          </a:xfrm>
          <a:prstGeom prst="rect">
            <a:avLst/>
          </a:prstGeom>
        </p:spPr>
        <p:txBody>
          <a:bodyPr spcFirstLastPara="1" wrap="square" lIns="0" tIns="0" rIns="0" bIns="0" anchor="t" anchorCtr="0">
            <a:noAutofit/>
          </a:bodyPr>
          <a:lstStyle/>
          <a:p>
            <a:pPr marL="285750" indent="-285750">
              <a:buClr>
                <a:schemeClr val="tx1"/>
              </a:buClr>
              <a:buSzPct val="103000"/>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Control buzzer and vibration while detecting obstacle at a certain distance using multiple sonars</a:t>
            </a:r>
          </a:p>
          <a:p>
            <a:pPr marL="285750" indent="-285750">
              <a:buClr>
                <a:schemeClr val="tx1"/>
              </a:buClr>
              <a:buSzPct val="10300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 Detect holes and turn buzzer on</a:t>
            </a:r>
          </a:p>
          <a:p>
            <a:pPr marL="285750" indent="-285750">
              <a:buClr>
                <a:schemeClr val="tx1"/>
              </a:buClr>
              <a:buSzPct val="10300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Detect water obstacle and vibrate</a:t>
            </a:r>
          </a:p>
          <a:p>
            <a:pPr marL="285750" indent="-285750">
              <a:buClr>
                <a:schemeClr val="tx1"/>
              </a:buClr>
              <a:buSzPct val="10300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Detect fire and turn buzzer and vibration motor on </a:t>
            </a:r>
          </a:p>
          <a:p>
            <a:pPr marL="285750" indent="-285750">
              <a:buClr>
                <a:schemeClr val="tx1"/>
              </a:buClr>
              <a:buSzPct val="10300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Control the LED so that people nearby don’t accidently collide with blind men by detecting darkness through LDR </a:t>
            </a:r>
          </a:p>
          <a:p>
            <a:pPr marL="285750" indent="-285750">
              <a:buClr>
                <a:schemeClr val="tx1"/>
              </a:buClr>
              <a:buSzPct val="10300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Being able to send message to people remotely by GSM module</a:t>
            </a:r>
          </a:p>
          <a:p>
            <a:pPr marL="285750" indent="-285750">
              <a:buClr>
                <a:schemeClr val="tx1"/>
              </a:buClr>
              <a:buSzPct val="103000"/>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55819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259225" y="-100"/>
            <a:ext cx="1787289"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Flow Chart</a:t>
            </a:r>
            <a:endParaRPr dirty="0"/>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sp>
        <p:nvSpPr>
          <p:cNvPr id="2" name="Text Placeholder 1"/>
          <p:cNvSpPr>
            <a:spLocks noGrp="1"/>
          </p:cNvSpPr>
          <p:nvPr>
            <p:ph type="body" idx="2"/>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10" name="Picture 9" descr="https://documents.lucid.app/documents/bfbaaf23-4407-43df-868c-3f7c906f804d/pages/0_0?a=1278&amp;x=-736&amp;y=-141&amp;w=3076&amp;h=1342&amp;store=1&amp;accept=image%2F*&amp;auth=LCA%204f8aa77813c65040e343ed006c571cd249e12f24-ts%3D165875088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886" y="-21872"/>
            <a:ext cx="7609114" cy="5032011"/>
          </a:xfrm>
          <a:prstGeom prst="rect">
            <a:avLst/>
          </a:prstGeom>
          <a:noFill/>
          <a:ln>
            <a:solidFill>
              <a:schemeClr val="tx1"/>
            </a:solidFill>
          </a:ln>
        </p:spPr>
      </p:pic>
      <p:cxnSp>
        <p:nvCxnSpPr>
          <p:cNvPr id="6" name="Straight Arrow Connector 5"/>
          <p:cNvCxnSpPr/>
          <p:nvPr/>
        </p:nvCxnSpPr>
        <p:spPr>
          <a:xfrm>
            <a:off x="2601656" y="1767464"/>
            <a:ext cx="10885" cy="40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35064" y="1702472"/>
            <a:ext cx="10911" cy="297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70469" y="2017493"/>
            <a:ext cx="10885" cy="279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82147" y="2000022"/>
            <a:ext cx="10885" cy="2206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954377" y="2017493"/>
            <a:ext cx="32816" cy="203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38257" y="2017493"/>
            <a:ext cx="0" cy="279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532419" y="2000022"/>
            <a:ext cx="0" cy="296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087590" y="1720629"/>
            <a:ext cx="11381" cy="500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4667251" y="4486274"/>
            <a:ext cx="866775" cy="95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199829" y="3307738"/>
            <a:ext cx="399043" cy="1045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5790375" y="3571875"/>
            <a:ext cx="402830" cy="781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p:cNvCxnSpPr/>
          <p:nvPr/>
        </p:nvCxnSpPr>
        <p:spPr>
          <a:xfrm>
            <a:off x="5693975" y="3307738"/>
            <a:ext cx="0" cy="1045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a:off x="4742634" y="3307738"/>
            <a:ext cx="791392" cy="1045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8098971" y="3417550"/>
            <a:ext cx="0" cy="935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5915025" y="4352925"/>
            <a:ext cx="2183946" cy="133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Elbow Connector 155"/>
          <p:cNvCxnSpPr/>
          <p:nvPr/>
        </p:nvCxnSpPr>
        <p:spPr>
          <a:xfrm rot="10800000" flipV="1">
            <a:off x="5945878" y="3728935"/>
            <a:ext cx="1413587" cy="62398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p:cNvCxnSpPr/>
          <p:nvPr/>
        </p:nvCxnSpPr>
        <p:spPr>
          <a:xfrm flipH="1">
            <a:off x="5915024" y="3165545"/>
            <a:ext cx="839323" cy="1137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Straight Arrow Connector 159"/>
          <p:cNvCxnSpPr/>
          <p:nvPr/>
        </p:nvCxnSpPr>
        <p:spPr>
          <a:xfrm flipH="1">
            <a:off x="5868651" y="3205070"/>
            <a:ext cx="1388615" cy="1147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p:cNvCxnSpPr/>
          <p:nvPr/>
        </p:nvCxnSpPr>
        <p:spPr>
          <a:xfrm>
            <a:off x="4265422" y="3190875"/>
            <a:ext cx="1133928" cy="1069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p:cNvCxnSpPr/>
          <p:nvPr/>
        </p:nvCxnSpPr>
        <p:spPr>
          <a:xfrm>
            <a:off x="3881753" y="3495675"/>
            <a:ext cx="1582211" cy="906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a:off x="3267371" y="3120113"/>
            <a:ext cx="45724" cy="605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3313095" y="3725463"/>
            <a:ext cx="2026348" cy="676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762250" y="3205070"/>
            <a:ext cx="2577193" cy="1147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295525" y="3120113"/>
            <a:ext cx="57150" cy="1676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358670" y="4796650"/>
            <a:ext cx="34317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770469" y="4600575"/>
            <a:ext cx="10885" cy="196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flipH="1">
            <a:off x="2582905" y="2243868"/>
            <a:ext cx="45719" cy="230832"/>
          </a:xfrm>
          <a:prstGeom prst="rect">
            <a:avLst/>
          </a:prstGeom>
          <a:solidFill>
            <a:schemeClr val="bg1"/>
          </a:solidFill>
        </p:spPr>
        <p:txBody>
          <a:bodyPr wrap="square" rtlCol="0">
            <a:spAutoFit/>
          </a:bodyPr>
          <a:lstStyle/>
          <a:p>
            <a:r>
              <a:rPr lang="en-US" sz="900" dirty="0" smtClean="0"/>
              <a:t>&lt;</a:t>
            </a:r>
            <a:endParaRPr lang="en-US" sz="9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259225" y="-100"/>
            <a:ext cx="1787289"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Flow Chart</a:t>
            </a:r>
            <a:endParaRPr dirty="0"/>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pic>
        <p:nvPicPr>
          <p:cNvPr id="34" name="Picture 33" descr="https://documents.lucid.app/documents/8c28b59e-9ee8-494b-9afc-368c96dce3d0/pages/0_0?a=354&amp;x=391&amp;y=6&amp;w=634&amp;h=1184&amp;store=1&amp;accept=image%2F*&amp;auth=LCA%201dc100a8743d6acc35056757ac709c7a6f027061-ts%3D1658805587"/>
          <p:cNvPicPr/>
          <p:nvPr/>
        </p:nvPicPr>
        <p:blipFill>
          <a:blip r:embed="rId3">
            <a:extLst>
              <a:ext uri="{28A0092B-C50C-407E-A947-70E740481C1C}">
                <a14:useLocalDpi xmlns:a14="http://schemas.microsoft.com/office/drawing/2010/main" val="0"/>
              </a:ext>
            </a:extLst>
          </a:blip>
          <a:srcRect/>
          <a:stretch>
            <a:fillRect/>
          </a:stretch>
        </p:blipFill>
        <p:spPr bwMode="auto">
          <a:xfrm>
            <a:off x="2046515" y="123823"/>
            <a:ext cx="4011386" cy="4629151"/>
          </a:xfrm>
          <a:prstGeom prst="rect">
            <a:avLst/>
          </a:prstGeom>
          <a:noFill/>
          <a:ln>
            <a:noFill/>
          </a:ln>
        </p:spPr>
      </p:pic>
    </p:spTree>
    <p:extLst>
      <p:ext uri="{BB962C8B-B14F-4D97-AF65-F5344CB8AC3E}">
        <p14:creationId xmlns:p14="http://schemas.microsoft.com/office/powerpoint/2010/main" val="3631201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body" idx="1"/>
          </p:nvPr>
        </p:nvSpPr>
        <p:spPr>
          <a:xfrm>
            <a:off x="82234" y="2081281"/>
            <a:ext cx="3141200" cy="3016500"/>
          </a:xfrm>
          <a:prstGeom prst="rect">
            <a:avLst/>
          </a:prstGeom>
        </p:spPr>
        <p:txBody>
          <a:bodyPr spcFirstLastPara="1" wrap="square" lIns="0" tIns="0" rIns="0" bIns="0" numCol="2" anchor="t" anchorCtr="0">
            <a:noAutofit/>
          </a:bodyPr>
          <a:lstStyle/>
          <a:p>
            <a:pPr marL="0" lvl="0" indent="0" rtl="0">
              <a:spcBef>
                <a:spcPts val="600"/>
              </a:spcBef>
              <a:spcAft>
                <a:spcPts val="0"/>
              </a:spcAft>
              <a:buNone/>
            </a:pPr>
            <a:r>
              <a:rPr lang="en-US" b="1" u="sng" dirty="0" smtClean="0"/>
              <a:t>Main Equipment</a:t>
            </a:r>
            <a:endParaRPr b="1" u="sng" dirty="0"/>
          </a:p>
          <a:p>
            <a:pPr marL="0" indent="0">
              <a:spcBef>
                <a:spcPts val="0"/>
              </a:spcBef>
              <a:spcAft>
                <a:spcPts val="600"/>
              </a:spcAft>
              <a:buNone/>
            </a:pPr>
            <a:r>
              <a:rPr lang="en-US" b="1" dirty="0">
                <a:latin typeface="Times New Roman" panose="02020603050405020304" pitchFamily="18" charset="0"/>
                <a:cs typeface="Times New Roman" panose="02020603050405020304" pitchFamily="18" charset="0"/>
              </a:rPr>
              <a:t>1.Arduino Uno</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2. Sonar</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3. Vibration motor</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4. 9v battery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5. Buzzer</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6. Led diode</a:t>
            </a:r>
            <a:br>
              <a:rPr lang="en-US" b="1" dirty="0">
                <a:latin typeface="Times New Roman" panose="02020603050405020304" pitchFamily="18" charset="0"/>
                <a:cs typeface="Times New Roman" panose="02020603050405020304" pitchFamily="18" charset="0"/>
              </a:rPr>
            </a:br>
            <a:endParaRPr lang="en-US" b="1" dirty="0" smtClean="0">
              <a:latin typeface="Times New Roman" panose="02020603050405020304" pitchFamily="18" charset="0"/>
              <a:cs typeface="Times New Roman" panose="02020603050405020304" pitchFamily="18" charset="0"/>
            </a:endParaRPr>
          </a:p>
          <a:p>
            <a:pPr marL="0" indent="0">
              <a:spcBef>
                <a:spcPts val="0"/>
              </a:spcBef>
              <a:spcAft>
                <a:spcPts val="600"/>
              </a:spcAft>
              <a:buNone/>
            </a:pPr>
            <a:endParaRPr lang="en-US" b="1" dirty="0">
              <a:latin typeface="Times New Roman" panose="02020603050405020304" pitchFamily="18" charset="0"/>
              <a:cs typeface="Times New Roman" panose="02020603050405020304" pitchFamily="18" charset="0"/>
            </a:endParaRPr>
          </a:p>
          <a:p>
            <a:pPr marL="0" indent="0">
              <a:spcBef>
                <a:spcPts val="0"/>
              </a:spcBef>
              <a:spcAft>
                <a:spcPts val="600"/>
              </a:spcAft>
              <a:buNone/>
            </a:pPr>
            <a:r>
              <a:rPr lang="en-US" b="1" dirty="0" smtClean="0">
                <a:latin typeface="Times New Roman" panose="02020603050405020304" pitchFamily="18" charset="0"/>
                <a:cs typeface="Times New Roman" panose="02020603050405020304" pitchFamily="18" charset="0"/>
              </a:rPr>
              <a:t>7</a:t>
            </a:r>
            <a:r>
              <a:rPr lang="en-US" b="1" dirty="0">
                <a:latin typeface="Times New Roman" panose="02020603050405020304" pitchFamily="18" charset="0"/>
                <a:cs typeface="Times New Roman" panose="02020603050405020304" pitchFamily="18" charset="0"/>
              </a:rPr>
              <a:t>. Fire detector</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8. Water sensor</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9. Jumper wire</a:t>
            </a:r>
          </a:p>
          <a:p>
            <a:pPr marL="0" indent="0">
              <a:spcBef>
                <a:spcPts val="0"/>
              </a:spcBef>
              <a:spcAft>
                <a:spcPts val="600"/>
              </a:spcAft>
              <a:buNone/>
            </a:pPr>
            <a:r>
              <a:rPr lang="en-US" b="1" dirty="0">
                <a:latin typeface="Times New Roman" panose="02020603050405020304" pitchFamily="18" charset="0"/>
                <a:cs typeface="Times New Roman" panose="02020603050405020304" pitchFamily="18" charset="0"/>
              </a:rPr>
              <a:t>10. GSM module</a:t>
            </a:r>
          </a:p>
          <a:p>
            <a:pPr marL="0" indent="0">
              <a:spcBef>
                <a:spcPts val="0"/>
              </a:spcBef>
              <a:spcAft>
                <a:spcPts val="600"/>
              </a:spcAft>
              <a:buNone/>
            </a:pPr>
            <a:r>
              <a:rPr lang="en-US" b="1" dirty="0">
                <a:latin typeface="Times New Roman" panose="02020603050405020304" pitchFamily="18" charset="0"/>
                <a:cs typeface="Times New Roman" panose="02020603050405020304" pitchFamily="18" charset="0"/>
              </a:rPr>
              <a:t>11. </a:t>
            </a:r>
            <a:r>
              <a:rPr lang="en-US" b="1" dirty="0" smtClean="0">
                <a:latin typeface="Times New Roman" panose="02020603050405020304" pitchFamily="18" charset="0"/>
                <a:cs typeface="Times New Roman" panose="02020603050405020304" pitchFamily="18" charset="0"/>
              </a:rPr>
              <a:t>LDR</a:t>
            </a:r>
            <a:endParaRPr lang="en-US" b="1" dirty="0">
              <a:latin typeface="Times New Roman" panose="02020603050405020304" pitchFamily="18" charset="0"/>
              <a:cs typeface="Times New Roman" panose="02020603050405020304" pitchFamily="18" charset="0"/>
            </a:endParaRPr>
          </a:p>
        </p:txBody>
      </p:sp>
      <p:sp>
        <p:nvSpPr>
          <p:cNvPr id="201" name="Google Shape;201;p20"/>
          <p:cNvSpPr txBox="1">
            <a:spLocks noGrp="1"/>
          </p:cNvSpPr>
          <p:nvPr>
            <p:ph type="title"/>
          </p:nvPr>
        </p:nvSpPr>
        <p:spPr>
          <a:xfrm>
            <a:off x="457200" y="-100"/>
            <a:ext cx="4231758" cy="1392965"/>
          </a:xfrm>
          <a:prstGeom prst="rect">
            <a:avLst/>
          </a:prstGeom>
        </p:spPr>
        <p:txBody>
          <a:bodyPr spcFirstLastPara="1" wrap="square" lIns="0" tIns="0" rIns="0" bIns="0" anchor="ctr" anchorCtr="0">
            <a:noAutofit/>
          </a:bodyPr>
          <a:lstStyle/>
          <a:p>
            <a:r>
              <a:rPr lang="en-US" u="sng" dirty="0">
                <a:latin typeface="Times New Roman" panose="02020603050405020304" pitchFamily="18" charset="0"/>
                <a:cs typeface="Times New Roman" panose="02020603050405020304" pitchFamily="18" charset="0"/>
              </a:rPr>
              <a:t>Required Components:</a:t>
            </a:r>
          </a:p>
        </p:txBody>
      </p:sp>
      <p:sp>
        <p:nvSpPr>
          <p:cNvPr id="202" name="Google Shape;202;p20"/>
          <p:cNvSpPr txBox="1">
            <a:spLocks noGrp="1"/>
          </p:cNvSpPr>
          <p:nvPr>
            <p:ph type="body" idx="2"/>
          </p:nvPr>
        </p:nvSpPr>
        <p:spPr>
          <a:xfrm>
            <a:off x="3294213" y="2278631"/>
            <a:ext cx="1552579" cy="238125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u="sng" dirty="0" smtClean="0"/>
              <a:t>For Structure </a:t>
            </a:r>
          </a:p>
          <a:p>
            <a:pPr marL="0" indent="0">
              <a:spcBef>
                <a:spcPts val="0"/>
              </a:spcBef>
              <a:spcAft>
                <a:spcPts val="600"/>
              </a:spcAft>
              <a:buFont typeface="Wingdings 3" charset="2"/>
              <a:buNone/>
            </a:pPr>
            <a:r>
              <a:rPr lang="en-US" b="1" dirty="0">
                <a:latin typeface="Times New Roman" panose="02020603050405020304" pitchFamily="18" charset="0"/>
                <a:cs typeface="Times New Roman" panose="02020603050405020304" pitchFamily="18" charset="0"/>
              </a:rPr>
              <a:t>1. PVC pipe</a:t>
            </a:r>
          </a:p>
          <a:p>
            <a:pPr marL="0" indent="0">
              <a:spcBef>
                <a:spcPts val="0"/>
              </a:spcBef>
              <a:spcAft>
                <a:spcPts val="600"/>
              </a:spcAft>
              <a:buFont typeface="Wingdings 3" charset="2"/>
              <a:buNone/>
            </a:pPr>
            <a:r>
              <a:rPr lang="en-US" b="1" dirty="0">
                <a:latin typeface="Times New Roman" panose="02020603050405020304" pitchFamily="18" charset="0"/>
                <a:cs typeface="Times New Roman" panose="02020603050405020304" pitchFamily="18" charset="0"/>
              </a:rPr>
              <a:t>2.PVC Board</a:t>
            </a:r>
          </a:p>
          <a:p>
            <a:pPr marL="0" indent="0">
              <a:spcBef>
                <a:spcPts val="0"/>
              </a:spcBef>
              <a:spcAft>
                <a:spcPts val="600"/>
              </a:spcAft>
              <a:buFont typeface="Wingdings 3" charset="2"/>
              <a:buNone/>
            </a:pPr>
            <a:r>
              <a:rPr lang="en-US" b="1" dirty="0">
                <a:latin typeface="Times New Roman" panose="02020603050405020304" pitchFamily="18" charset="0"/>
                <a:cs typeface="Times New Roman" panose="02020603050405020304" pitchFamily="18" charset="0"/>
              </a:rPr>
              <a:t>3. Anti Cutter</a:t>
            </a:r>
          </a:p>
          <a:p>
            <a:pPr marL="0" indent="0">
              <a:spcBef>
                <a:spcPts val="0"/>
              </a:spcBef>
              <a:spcAft>
                <a:spcPts val="600"/>
              </a:spcAft>
              <a:buFont typeface="Wingdings 3" charset="2"/>
              <a:buNone/>
            </a:pPr>
            <a:r>
              <a:rPr lang="en-US" b="1" dirty="0">
                <a:latin typeface="Times New Roman" panose="02020603050405020304" pitchFamily="18" charset="0"/>
                <a:cs typeface="Times New Roman" panose="02020603050405020304" pitchFamily="18" charset="0"/>
              </a:rPr>
              <a:t>4. Super Glue</a:t>
            </a:r>
          </a:p>
          <a:p>
            <a:pPr marL="0" indent="0">
              <a:spcBef>
                <a:spcPts val="0"/>
              </a:spcBef>
              <a:spcAft>
                <a:spcPts val="600"/>
              </a:spcAft>
              <a:buFont typeface="Wingdings 3" charset="2"/>
              <a:buNone/>
            </a:pPr>
            <a:r>
              <a:rPr lang="en-US" b="1" dirty="0">
                <a:latin typeface="Times New Roman" panose="02020603050405020304" pitchFamily="18" charset="0"/>
                <a:cs typeface="Times New Roman" panose="02020603050405020304" pitchFamily="18" charset="0"/>
              </a:rPr>
              <a:t>5. Scissors</a:t>
            </a:r>
            <a:endParaRPr lang="en-US" dirty="0"/>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pic>
        <p:nvPicPr>
          <p:cNvPr id="6" name="Picture Placeholder 32">
            <a:extLst>
              <a:ext uri="{FF2B5EF4-FFF2-40B4-BE49-F238E27FC236}">
                <a16:creationId xmlns:a16="http://schemas.microsoft.com/office/drawing/2014/main" id="{8A1CE6AF-2728-759D-3059-96EC6B70D2C9}"/>
              </a:ext>
            </a:extLst>
          </p:cNvPr>
          <p:cNvPicPr>
            <a:picLocks noChangeAspect="1"/>
          </p:cNvPicPr>
          <p:nvPr/>
        </p:nvPicPr>
        <p:blipFill>
          <a:blip r:embed="rId3"/>
          <a:srcRect l="30019" r="30019"/>
          <a:stretch>
            <a:fillRect/>
          </a:stretch>
        </p:blipFill>
        <p:spPr>
          <a:xfrm>
            <a:off x="5482208" y="1251721"/>
            <a:ext cx="749808" cy="1097280"/>
          </a:xfrm>
          <a:prstGeom prst="rect">
            <a:avLst/>
          </a:prstGeom>
        </p:spPr>
      </p:pic>
      <p:pic>
        <p:nvPicPr>
          <p:cNvPr id="7" name="Picture Placeholder 34">
            <a:extLst>
              <a:ext uri="{FF2B5EF4-FFF2-40B4-BE49-F238E27FC236}">
                <a16:creationId xmlns:a16="http://schemas.microsoft.com/office/drawing/2014/main" id="{52F11F7D-D545-FF96-34C6-AE9A2786AF4B}"/>
              </a:ext>
            </a:extLst>
          </p:cNvPr>
          <p:cNvPicPr>
            <a:picLocks noChangeAspect="1"/>
          </p:cNvPicPr>
          <p:nvPr/>
        </p:nvPicPr>
        <p:blipFill>
          <a:blip r:embed="rId4"/>
          <a:srcRect l="15847" r="15847"/>
          <a:stretch>
            <a:fillRect/>
          </a:stretch>
        </p:blipFill>
        <p:spPr>
          <a:xfrm>
            <a:off x="6232016" y="1177290"/>
            <a:ext cx="978916" cy="1432560"/>
          </a:xfrm>
          <a:prstGeom prst="rect">
            <a:avLst/>
          </a:prstGeom>
        </p:spPr>
      </p:pic>
      <p:pic>
        <p:nvPicPr>
          <p:cNvPr id="8" name="Picture Placeholder 36">
            <a:extLst>
              <a:ext uri="{FF2B5EF4-FFF2-40B4-BE49-F238E27FC236}">
                <a16:creationId xmlns:a16="http://schemas.microsoft.com/office/drawing/2014/main" id="{B18D4261-7FCA-8B3E-100C-805F7F2603DC}"/>
              </a:ext>
            </a:extLst>
          </p:cNvPr>
          <p:cNvPicPr>
            <a:picLocks noChangeAspect="1"/>
          </p:cNvPicPr>
          <p:nvPr/>
        </p:nvPicPr>
        <p:blipFill>
          <a:blip r:embed="rId5"/>
          <a:srcRect l="15040" r="15040"/>
          <a:stretch>
            <a:fillRect/>
          </a:stretch>
        </p:blipFill>
        <p:spPr>
          <a:xfrm>
            <a:off x="7137464" y="1442221"/>
            <a:ext cx="783654" cy="1146810"/>
          </a:xfrm>
          <a:prstGeom prst="rect">
            <a:avLst/>
          </a:prstGeom>
        </p:spPr>
      </p:pic>
      <p:pic>
        <p:nvPicPr>
          <p:cNvPr id="9" name="Picture Placeholder 40">
            <a:extLst>
              <a:ext uri="{FF2B5EF4-FFF2-40B4-BE49-F238E27FC236}">
                <a16:creationId xmlns:a16="http://schemas.microsoft.com/office/drawing/2014/main" id="{B45C7148-32F9-34B5-F266-FD4909A4DDFD}"/>
              </a:ext>
            </a:extLst>
          </p:cNvPr>
          <p:cNvPicPr>
            <a:picLocks noChangeAspect="1"/>
          </p:cNvPicPr>
          <p:nvPr/>
        </p:nvPicPr>
        <p:blipFill>
          <a:blip r:embed="rId6"/>
          <a:srcRect l="15998" r="15998"/>
          <a:stretch>
            <a:fillRect/>
          </a:stretch>
        </p:blipFill>
        <p:spPr>
          <a:xfrm>
            <a:off x="8116380" y="1338934"/>
            <a:ext cx="878966" cy="1286292"/>
          </a:xfrm>
          <a:prstGeom prst="rect">
            <a:avLst/>
          </a:prstGeom>
        </p:spPr>
      </p:pic>
      <p:pic>
        <p:nvPicPr>
          <p:cNvPr id="10" name="Picture Placeholder 54">
            <a:extLst>
              <a:ext uri="{FF2B5EF4-FFF2-40B4-BE49-F238E27FC236}">
                <a16:creationId xmlns:a16="http://schemas.microsoft.com/office/drawing/2014/main" id="{DFBA5C54-87A1-8233-50BA-99375E400216}"/>
              </a:ext>
            </a:extLst>
          </p:cNvPr>
          <p:cNvPicPr>
            <a:picLocks noChangeAspect="1"/>
          </p:cNvPicPr>
          <p:nvPr/>
        </p:nvPicPr>
        <p:blipFill>
          <a:blip r:embed="rId7"/>
          <a:srcRect l="33991" r="33991"/>
          <a:stretch>
            <a:fillRect/>
          </a:stretch>
        </p:blipFill>
        <p:spPr>
          <a:xfrm>
            <a:off x="5482208" y="2589031"/>
            <a:ext cx="866873" cy="1268594"/>
          </a:xfrm>
          <a:prstGeom prst="rect">
            <a:avLst/>
          </a:prstGeom>
        </p:spPr>
      </p:pic>
      <p:pic>
        <p:nvPicPr>
          <p:cNvPr id="1026" name="Picture 2" descr="Complete Guide for Ultrasonic Sensor HC-SR04 with Arduino | Random Nerd  Tutorial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434" y="2589031"/>
            <a:ext cx="1778140" cy="100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8">
            <a:extLst>
              <a:ext uri="{FF2B5EF4-FFF2-40B4-BE49-F238E27FC236}">
                <a16:creationId xmlns:a16="http://schemas.microsoft.com/office/drawing/2014/main" id="{057F6B03-1E37-54CD-E47A-81578BBE8543}"/>
              </a:ext>
            </a:extLst>
          </p:cNvPr>
          <p:cNvPicPr>
            <a:picLocks noChangeAspect="1"/>
          </p:cNvPicPr>
          <p:nvPr/>
        </p:nvPicPr>
        <p:blipFill>
          <a:blip r:embed="rId9"/>
          <a:srcRect t="10057" b="10057"/>
          <a:stretch/>
        </p:blipFill>
        <p:spPr>
          <a:xfrm flipH="1">
            <a:off x="4808011" y="3733936"/>
            <a:ext cx="1499618" cy="1162540"/>
          </a:xfrm>
          <a:prstGeom prst="rect">
            <a:avLst/>
          </a:prstGeom>
        </p:spPr>
      </p:pic>
      <p:pic>
        <p:nvPicPr>
          <p:cNvPr id="13" name="Picture Placeholder 42">
            <a:extLst>
              <a:ext uri="{FF2B5EF4-FFF2-40B4-BE49-F238E27FC236}">
                <a16:creationId xmlns:a16="http://schemas.microsoft.com/office/drawing/2014/main" id="{1D42B005-640E-C212-29FD-DB40B00E2897}"/>
              </a:ext>
            </a:extLst>
          </p:cNvPr>
          <p:cNvPicPr>
            <a:picLocks noChangeAspect="1"/>
          </p:cNvPicPr>
          <p:nvPr/>
        </p:nvPicPr>
        <p:blipFill>
          <a:blip r:embed="rId10"/>
          <a:srcRect l="32209" r="32209"/>
          <a:stretch>
            <a:fillRect/>
          </a:stretch>
        </p:blipFill>
        <p:spPr>
          <a:xfrm>
            <a:off x="8450828" y="2476500"/>
            <a:ext cx="606324" cy="1047376"/>
          </a:xfrm>
          <a:prstGeom prst="rect">
            <a:avLst/>
          </a:prstGeom>
        </p:spPr>
      </p:pic>
      <p:pic>
        <p:nvPicPr>
          <p:cNvPr id="14" name="Picture 13">
            <a:extLst>
              <a:ext uri="{FF2B5EF4-FFF2-40B4-BE49-F238E27FC236}">
                <a16:creationId xmlns:a16="http://schemas.microsoft.com/office/drawing/2014/main" id="{4ED59015-C777-4AED-B727-C4BFC01ECD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7629" y="3692639"/>
            <a:ext cx="1392890" cy="1203837"/>
          </a:xfrm>
          <a:prstGeom prst="rect">
            <a:avLst/>
          </a:prstGeom>
        </p:spPr>
      </p:pic>
      <p:pic>
        <p:nvPicPr>
          <p:cNvPr id="15" name="Picture 14">
            <a:extLst>
              <a:ext uri="{FF2B5EF4-FFF2-40B4-BE49-F238E27FC236}">
                <a16:creationId xmlns:a16="http://schemas.microsoft.com/office/drawing/2014/main" id="{E1616FEC-501E-4DDD-99B4-D35DEB9C41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68466" y="3815321"/>
            <a:ext cx="1165502" cy="1081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457200" y="18503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400" dirty="0" smtClean="0"/>
              <a:t>Working Of Smart Blind stick</a:t>
            </a:r>
            <a:endParaRPr sz="5400" dirty="0"/>
          </a:p>
        </p:txBody>
      </p:sp>
      <p:sp>
        <p:nvSpPr>
          <p:cNvPr id="182" name="Google Shape;182;p19"/>
          <p:cNvSpPr/>
          <p:nvPr/>
        </p:nvSpPr>
        <p:spPr>
          <a:xfrm>
            <a:off x="7570680" y="2247629"/>
            <a:ext cx="283836" cy="2710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9"/>
          <p:cNvGrpSpPr/>
          <p:nvPr/>
        </p:nvGrpSpPr>
        <p:grpSpPr>
          <a:xfrm>
            <a:off x="7218453" y="725678"/>
            <a:ext cx="1216091" cy="1216410"/>
            <a:chOff x="6654650" y="3665275"/>
            <a:chExt cx="409100" cy="409125"/>
          </a:xfrm>
        </p:grpSpPr>
        <p:sp>
          <p:nvSpPr>
            <p:cNvPr id="184" name="Google Shape;184;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9"/>
          <p:cNvGrpSpPr/>
          <p:nvPr/>
        </p:nvGrpSpPr>
        <p:grpSpPr>
          <a:xfrm rot="1056970">
            <a:off x="6046093" y="1682069"/>
            <a:ext cx="803433" cy="803550"/>
            <a:chOff x="570875" y="4322250"/>
            <a:chExt cx="443300" cy="443325"/>
          </a:xfrm>
        </p:grpSpPr>
        <p:sp>
          <p:nvSpPr>
            <p:cNvPr id="187" name="Google Shape;187;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9"/>
          <p:cNvSpPr/>
          <p:nvPr/>
        </p:nvSpPr>
        <p:spPr>
          <a:xfrm rot="2466685">
            <a:off x="6136548" y="961352"/>
            <a:ext cx="394362" cy="3765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1609489">
            <a:off x="6713312" y="1198287"/>
            <a:ext cx="283826" cy="2710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2926195">
            <a:off x="8434174" y="1412981"/>
            <a:ext cx="212540" cy="2029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1609101">
            <a:off x="7513412" y="329101"/>
            <a:ext cx="191497" cy="1828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9</a:t>
            </a:fld>
            <a:endParaRPr>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cmorris template">
  <a:themeElements>
    <a:clrScheme name="Custom 347">
      <a:dk1>
        <a:srgbClr val="00001A"/>
      </a:dk1>
      <a:lt1>
        <a:srgbClr val="FFFFFF"/>
      </a:lt1>
      <a:dk2>
        <a:srgbClr val="60707A"/>
      </a:dk2>
      <a:lt2>
        <a:srgbClr val="E8EDF1"/>
      </a:lt2>
      <a:accent1>
        <a:srgbClr val="A6D683"/>
      </a:accent1>
      <a:accent2>
        <a:srgbClr val="2CA388"/>
      </a:accent2>
      <a:accent3>
        <a:srgbClr val="106B6B"/>
      </a:accent3>
      <a:accent4>
        <a:srgbClr val="CFDCE6"/>
      </a:accent4>
      <a:accent5>
        <a:srgbClr val="9EB3C2"/>
      </a:accent5>
      <a:accent6>
        <a:srgbClr val="577C97"/>
      </a:accent6>
      <a:hlink>
        <a:srgbClr val="00001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1186</Words>
  <Application>Microsoft Office PowerPoint</Application>
  <PresentationFormat>On-screen Show (16:9)</PresentationFormat>
  <Paragraphs>127</Paragraphs>
  <Slides>28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Roboto Slab</vt:lpstr>
      <vt:lpstr>arial</vt:lpstr>
      <vt:lpstr>Wingdings 3</vt:lpstr>
      <vt:lpstr>Segoe UI</vt:lpstr>
      <vt:lpstr>arial</vt:lpstr>
      <vt:lpstr>ReithSans</vt:lpstr>
      <vt:lpstr>Calibri</vt:lpstr>
      <vt:lpstr>Wingdings</vt:lpstr>
      <vt:lpstr>Vrinda</vt:lpstr>
      <vt:lpstr>Chivo</vt:lpstr>
      <vt:lpstr>Times New Roman</vt:lpstr>
      <vt:lpstr>Macmorris template</vt:lpstr>
      <vt:lpstr>PROJECT TITLE:   SMART BLIND STICK COURSE NO: CSE 3104 COURSE TITLE:   PERIPHERALS AND INTERFACING LABORATORY</vt:lpstr>
      <vt:lpstr>Objectives</vt:lpstr>
      <vt:lpstr>The main objectives of this project are:-</vt:lpstr>
      <vt:lpstr>Design Process</vt:lpstr>
      <vt:lpstr>Design Process (cont’d)</vt:lpstr>
      <vt:lpstr>Flow Chart</vt:lpstr>
      <vt:lpstr>Flow Chart</vt:lpstr>
      <vt:lpstr>Required Components:</vt:lpstr>
      <vt:lpstr>Working Of Smart Blind stick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Schematic diagram that was used as Reference </vt:lpstr>
      <vt:lpstr>Figure of Complete Project</vt:lpstr>
      <vt:lpstr>Project description</vt:lpstr>
      <vt:lpstr>Project description</vt:lpstr>
      <vt:lpstr>Project description</vt:lpstr>
      <vt:lpstr>Video Demo</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SMART BLIND STICK COURSE NO: CSE 3104 COURSE TITLE:   PERIPHERAL AND INTERFACING LABORATORY</dc:title>
  <dc:creator>User</dc:creator>
  <cp:lastModifiedBy>Windows User</cp:lastModifiedBy>
  <cp:revision>31</cp:revision>
  <dcterms:modified xsi:type="dcterms:W3CDTF">2022-07-26T06:47:25Z</dcterms:modified>
</cp:coreProperties>
</file>